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77" r:id="rId3"/>
    <p:sldId id="278" r:id="rId4"/>
    <p:sldId id="279" r:id="rId5"/>
    <p:sldId id="281" r:id="rId6"/>
    <p:sldId id="280" r:id="rId7"/>
    <p:sldId id="282" r:id="rId8"/>
    <p:sldId id="285" r:id="rId9"/>
    <p:sldId id="283" r:id="rId10"/>
    <p:sldId id="284"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852"/>
    <a:srgbClr val="00A79D"/>
    <a:srgbClr val="028477"/>
    <a:srgbClr val="FF0000"/>
    <a:srgbClr val="B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93" d="100"/>
          <a:sy n="93" d="100"/>
        </p:scale>
        <p:origin x="54" y="1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44ADFA-4F9C-47F8-9FB5-ABC511318C46}" type="datetimeFigureOut">
              <a:rPr lang="en-US" smtClean="0"/>
              <a:t>10/26/2023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1FCF3CB-9D52-41E0-BAC5-4C24222F2858}" type="slidenum">
              <a:rPr lang="en-US" smtClean="0"/>
              <a:t>‹#›</a:t>
            </a:fld>
            <a:endParaRPr lang="en-US"/>
          </a:p>
        </p:txBody>
      </p:sp>
    </p:spTree>
    <p:extLst>
      <p:ext uri="{BB962C8B-B14F-4D97-AF65-F5344CB8AC3E}">
        <p14:creationId xmlns:p14="http://schemas.microsoft.com/office/powerpoint/2010/main" val="2949861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9985E-2C13-43CD-A99F-1E8311A0B397}"/>
              </a:ext>
            </a:extLst>
          </p:cNvPr>
          <p:cNvSpPr>
            <a:spLocks noGrp="1"/>
          </p:cNvSpPr>
          <p:nvPr>
            <p:ph type="ctrTitle"/>
          </p:nvPr>
        </p:nvSpPr>
        <p:spPr>
          <a:xfrm>
            <a:off x="1524000" y="1122363"/>
            <a:ext cx="9144000" cy="2387600"/>
          </a:xfrm>
        </p:spPr>
        <p:txBody>
          <a:bodyPr anchor="b"/>
          <a:lstStyle>
            <a:lvl1pPr algn="l">
              <a:defRPr sz="6000"/>
            </a:lvl1pPr>
          </a:lstStyle>
          <a:p>
            <a:r>
              <a:rPr lang="en-US"/>
              <a:t>Click to edit Master title style</a:t>
            </a:r>
          </a:p>
        </p:txBody>
      </p:sp>
      <p:sp>
        <p:nvSpPr>
          <p:cNvPr id="3" name="Subtitle 2">
            <a:extLst>
              <a:ext uri="{FF2B5EF4-FFF2-40B4-BE49-F238E27FC236}">
                <a16:creationId xmlns:a16="http://schemas.microsoft.com/office/drawing/2014/main" id="{3B92A3D3-0A8C-46C1-A2DE-783189DAC8E2}"/>
              </a:ext>
            </a:extLst>
          </p:cNvPr>
          <p:cNvSpPr>
            <a:spLocks noGrp="1"/>
          </p:cNvSpPr>
          <p:nvPr>
            <p:ph type="subTitle" idx="1"/>
          </p:nvPr>
        </p:nvSpPr>
        <p:spPr>
          <a:xfrm>
            <a:off x="1524000" y="3602038"/>
            <a:ext cx="9144000"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AEF19F3C-D710-4CC6-AC88-1773992B5753}"/>
              </a:ext>
            </a:extLst>
          </p:cNvPr>
          <p:cNvSpPr>
            <a:spLocks noGrp="1"/>
          </p:cNvSpPr>
          <p:nvPr>
            <p:ph type="dt" sz="half" idx="10"/>
          </p:nvPr>
        </p:nvSpPr>
        <p:spPr/>
        <p:txBody>
          <a:bodyPr/>
          <a:lstStyle>
            <a:lvl1pPr>
              <a:defRPr>
                <a:solidFill>
                  <a:schemeClr val="bg1"/>
                </a:solidFill>
              </a:defRPr>
            </a:lvl1pPr>
          </a:lstStyle>
          <a:p>
            <a:fld id="{1F13FE9E-8DA6-40EA-B356-F00B9D33E10B}" type="datetime1">
              <a:rPr lang="en-US" smtClean="0"/>
              <a:t>10/26/2023</a:t>
            </a:fld>
            <a:endParaRPr lang="en-US"/>
          </a:p>
        </p:txBody>
      </p:sp>
      <p:sp>
        <p:nvSpPr>
          <p:cNvPr id="5" name="Footer Placeholder 4">
            <a:extLst>
              <a:ext uri="{FF2B5EF4-FFF2-40B4-BE49-F238E27FC236}">
                <a16:creationId xmlns:a16="http://schemas.microsoft.com/office/drawing/2014/main" id="{8213B167-C456-4DAA-AE8B-27EBEF2820B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5987435-FFB6-4E84-A4D2-98143A750F50}"/>
              </a:ext>
            </a:extLst>
          </p:cNvPr>
          <p:cNvSpPr>
            <a:spLocks noGrp="1"/>
          </p:cNvSpPr>
          <p:nvPr>
            <p:ph type="sldNum" sz="quarter" idx="12"/>
          </p:nvPr>
        </p:nvSpPr>
        <p:spPr/>
        <p:txBody>
          <a:bodyPr/>
          <a:lstStyle>
            <a:lvl1pPr>
              <a:defRPr>
                <a:solidFill>
                  <a:schemeClr val="bg1"/>
                </a:solidFill>
              </a:defRPr>
            </a:lvl1pPr>
          </a:lstStyle>
          <a:p>
            <a:fld id="{F058363F-3D78-4EF0-A559-79D0F572B416}" type="slidenum">
              <a:rPr lang="en-US" smtClean="0"/>
              <a:pPr/>
              <a:t>‹#›</a:t>
            </a:fld>
            <a:endParaRPr lang="en-US"/>
          </a:p>
        </p:txBody>
      </p:sp>
      <p:pic>
        <p:nvPicPr>
          <p:cNvPr id="7" name="Picture 6">
            <a:extLst>
              <a:ext uri="{FF2B5EF4-FFF2-40B4-BE49-F238E27FC236}">
                <a16:creationId xmlns:a16="http://schemas.microsoft.com/office/drawing/2014/main" id="{970F4DE6-35A4-4762-9B94-689918E30428}"/>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935" r="-2350"/>
          <a:stretch/>
        </p:blipFill>
        <p:spPr>
          <a:xfrm>
            <a:off x="838200" y="262303"/>
            <a:ext cx="5562599" cy="966652"/>
          </a:xfrm>
          <a:prstGeom prst="rect">
            <a:avLst/>
          </a:prstGeom>
        </p:spPr>
      </p:pic>
    </p:spTree>
    <p:extLst>
      <p:ext uri="{BB962C8B-B14F-4D97-AF65-F5344CB8AC3E}">
        <p14:creationId xmlns:p14="http://schemas.microsoft.com/office/powerpoint/2010/main" val="35845610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881716-CA86-46A4-9E92-C43583B625F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5F84A-FCA5-4907-9D0A-206521475A17}"/>
              </a:ext>
            </a:extLst>
          </p:cNvPr>
          <p:cNvSpPr>
            <a:spLocks noGrp="1"/>
          </p:cNvSpPr>
          <p:nvPr>
            <p:ph type="body" orient="vert" idx="1"/>
          </p:nvPr>
        </p:nvSpPr>
        <p:spPr/>
        <p:txBody>
          <a:bodyPr vert="vert27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BACE14-C4E9-4AED-9690-DEEA608DF6C1}"/>
              </a:ext>
            </a:extLst>
          </p:cNvPr>
          <p:cNvSpPr>
            <a:spLocks noGrp="1"/>
          </p:cNvSpPr>
          <p:nvPr>
            <p:ph type="dt" sz="half" idx="10"/>
          </p:nvPr>
        </p:nvSpPr>
        <p:spPr/>
        <p:txBody>
          <a:bodyPr/>
          <a:lstStyle/>
          <a:p>
            <a:fld id="{09150A27-C7DC-4C69-92FA-F89CEF6142B4}" type="datetime1">
              <a:rPr lang="en-US" smtClean="0"/>
              <a:t>10/26/2023</a:t>
            </a:fld>
            <a:endParaRPr lang="en-US"/>
          </a:p>
        </p:txBody>
      </p:sp>
      <p:sp>
        <p:nvSpPr>
          <p:cNvPr id="5" name="Footer Placeholder 4">
            <a:extLst>
              <a:ext uri="{FF2B5EF4-FFF2-40B4-BE49-F238E27FC236}">
                <a16:creationId xmlns:a16="http://schemas.microsoft.com/office/drawing/2014/main" id="{EB87168C-385B-415B-BE2E-FD772C4824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3F584AF-CF64-4998-A2E9-28B533D99CAE}"/>
              </a:ext>
            </a:extLst>
          </p:cNvPr>
          <p:cNvSpPr>
            <a:spLocks noGrp="1"/>
          </p:cNvSpPr>
          <p:nvPr>
            <p:ph type="sldNum" sz="quarter" idx="12"/>
          </p:nvPr>
        </p:nvSpPr>
        <p:spPr/>
        <p:txBody>
          <a:bodyPr/>
          <a:lstStyle/>
          <a:p>
            <a:fld id="{F058363F-3D78-4EF0-A559-79D0F572B416}" type="slidenum">
              <a:rPr lang="en-US" smtClean="0"/>
              <a:t>‹#›</a:t>
            </a:fld>
            <a:endParaRPr lang="en-US"/>
          </a:p>
        </p:txBody>
      </p:sp>
    </p:spTree>
    <p:extLst>
      <p:ext uri="{BB962C8B-B14F-4D97-AF65-F5344CB8AC3E}">
        <p14:creationId xmlns:p14="http://schemas.microsoft.com/office/powerpoint/2010/main" val="35314835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142657-0657-47B2-A703-9418197DD38C}"/>
              </a:ext>
            </a:extLst>
          </p:cNvPr>
          <p:cNvSpPr>
            <a:spLocks noGrp="1"/>
          </p:cNvSpPr>
          <p:nvPr>
            <p:ph type="title" orient="vert"/>
          </p:nvPr>
        </p:nvSpPr>
        <p:spPr>
          <a:xfrm rot="10800000">
            <a:off x="8382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DA77B92-90C2-4930-82D0-5FF13768002D}"/>
              </a:ext>
            </a:extLst>
          </p:cNvPr>
          <p:cNvSpPr>
            <a:spLocks noGrp="1"/>
          </p:cNvSpPr>
          <p:nvPr>
            <p:ph type="body" orient="vert" idx="1"/>
          </p:nvPr>
        </p:nvSpPr>
        <p:spPr>
          <a:xfrm rot="10800000">
            <a:off x="3620594" y="365125"/>
            <a:ext cx="7734300" cy="581183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36A01DD-A18B-4F7A-9C8B-FF2B46BA7636}"/>
              </a:ext>
            </a:extLst>
          </p:cNvPr>
          <p:cNvSpPr>
            <a:spLocks noGrp="1"/>
          </p:cNvSpPr>
          <p:nvPr>
            <p:ph type="dt" sz="half" idx="10"/>
          </p:nvPr>
        </p:nvSpPr>
        <p:spPr/>
        <p:txBody>
          <a:bodyPr/>
          <a:lstStyle/>
          <a:p>
            <a:fld id="{EB00EEA0-7C17-4F6A-AA44-0A578A4F30B4}" type="datetime1">
              <a:rPr lang="en-US" smtClean="0"/>
              <a:t>10/26/2023</a:t>
            </a:fld>
            <a:endParaRPr lang="en-US"/>
          </a:p>
        </p:txBody>
      </p:sp>
      <p:sp>
        <p:nvSpPr>
          <p:cNvPr id="5" name="Footer Placeholder 4">
            <a:extLst>
              <a:ext uri="{FF2B5EF4-FFF2-40B4-BE49-F238E27FC236}">
                <a16:creationId xmlns:a16="http://schemas.microsoft.com/office/drawing/2014/main" id="{669E7E7B-9E3D-4DC0-BF0B-8B356C98BB2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AA82E3-2AA9-48DB-93F5-F585F63A5221}"/>
              </a:ext>
            </a:extLst>
          </p:cNvPr>
          <p:cNvSpPr>
            <a:spLocks noGrp="1"/>
          </p:cNvSpPr>
          <p:nvPr>
            <p:ph type="sldNum" sz="quarter" idx="12"/>
          </p:nvPr>
        </p:nvSpPr>
        <p:spPr/>
        <p:txBody>
          <a:bodyPr/>
          <a:lstStyle/>
          <a:p>
            <a:fld id="{F058363F-3D78-4EF0-A559-79D0F572B416}" type="slidenum">
              <a:rPr lang="en-US" smtClean="0"/>
              <a:t>‹#›</a:t>
            </a:fld>
            <a:endParaRPr lang="en-US"/>
          </a:p>
        </p:txBody>
      </p:sp>
    </p:spTree>
    <p:extLst>
      <p:ext uri="{BB962C8B-B14F-4D97-AF65-F5344CB8AC3E}">
        <p14:creationId xmlns:p14="http://schemas.microsoft.com/office/powerpoint/2010/main" val="32235555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1C4FF4-5CD4-4452-93FE-075D7407CFA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F6D3D7D-40DB-45AA-880A-609C1DEA2BE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1CECADC-9B6E-4302-90D4-B06339F1B25B}"/>
              </a:ext>
            </a:extLst>
          </p:cNvPr>
          <p:cNvSpPr>
            <a:spLocks noGrp="1"/>
          </p:cNvSpPr>
          <p:nvPr>
            <p:ph type="dt" sz="half" idx="10"/>
          </p:nvPr>
        </p:nvSpPr>
        <p:spPr/>
        <p:txBody>
          <a:bodyPr/>
          <a:lstStyle/>
          <a:p>
            <a:fld id="{847BFE33-E692-4E58-9505-E7D2C8645CCA}" type="datetime1">
              <a:rPr lang="en-US" smtClean="0"/>
              <a:t>10/26/2023</a:t>
            </a:fld>
            <a:endParaRPr lang="en-US"/>
          </a:p>
        </p:txBody>
      </p:sp>
      <p:sp>
        <p:nvSpPr>
          <p:cNvPr id="5" name="Footer Placeholder 4">
            <a:extLst>
              <a:ext uri="{FF2B5EF4-FFF2-40B4-BE49-F238E27FC236}">
                <a16:creationId xmlns:a16="http://schemas.microsoft.com/office/drawing/2014/main" id="{0F4C5BA6-025B-4E89-9FD6-90FE9C31841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998B8-702A-416B-B3C9-663AFDA6C8EF}"/>
              </a:ext>
            </a:extLst>
          </p:cNvPr>
          <p:cNvSpPr>
            <a:spLocks noGrp="1"/>
          </p:cNvSpPr>
          <p:nvPr>
            <p:ph type="sldNum" sz="quarter" idx="12"/>
          </p:nvPr>
        </p:nvSpPr>
        <p:spPr/>
        <p:txBody>
          <a:bodyPr/>
          <a:lstStyle/>
          <a:p>
            <a:fld id="{F058363F-3D78-4EF0-A559-79D0F572B416}" type="slidenum">
              <a:rPr lang="en-US" smtClean="0"/>
              <a:t>‹#›</a:t>
            </a:fld>
            <a:endParaRPr lang="en-US"/>
          </a:p>
        </p:txBody>
      </p:sp>
    </p:spTree>
    <p:extLst>
      <p:ext uri="{BB962C8B-B14F-4D97-AF65-F5344CB8AC3E}">
        <p14:creationId xmlns:p14="http://schemas.microsoft.com/office/powerpoint/2010/main" val="24722046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FF230-F80F-4544-B7EE-5208D8114B4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B4D392E-8EBE-4F86-B003-03A35FAD6B6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03BADBF-D04C-40FB-97C7-E068C5665917}"/>
              </a:ext>
            </a:extLst>
          </p:cNvPr>
          <p:cNvSpPr>
            <a:spLocks noGrp="1"/>
          </p:cNvSpPr>
          <p:nvPr>
            <p:ph type="dt" sz="half" idx="10"/>
          </p:nvPr>
        </p:nvSpPr>
        <p:spPr/>
        <p:txBody>
          <a:bodyPr/>
          <a:lstStyle/>
          <a:p>
            <a:fld id="{6D201AA9-2C66-4ABF-A4BF-3A37ED50F992}" type="datetime1">
              <a:rPr lang="en-US" smtClean="0"/>
              <a:t>10/26/2023</a:t>
            </a:fld>
            <a:endParaRPr lang="en-US"/>
          </a:p>
        </p:txBody>
      </p:sp>
      <p:sp>
        <p:nvSpPr>
          <p:cNvPr id="5" name="Footer Placeholder 4">
            <a:extLst>
              <a:ext uri="{FF2B5EF4-FFF2-40B4-BE49-F238E27FC236}">
                <a16:creationId xmlns:a16="http://schemas.microsoft.com/office/drawing/2014/main" id="{E080B522-96DF-4AFE-88B2-9BBA3AE052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7BD7AB-A293-4D87-B439-79A6DBA4DD57}"/>
              </a:ext>
            </a:extLst>
          </p:cNvPr>
          <p:cNvSpPr>
            <a:spLocks noGrp="1"/>
          </p:cNvSpPr>
          <p:nvPr>
            <p:ph type="sldNum" sz="quarter" idx="12"/>
          </p:nvPr>
        </p:nvSpPr>
        <p:spPr/>
        <p:txBody>
          <a:bodyPr/>
          <a:lstStyle/>
          <a:p>
            <a:fld id="{F058363F-3D78-4EF0-A559-79D0F572B416}" type="slidenum">
              <a:rPr lang="en-US" smtClean="0"/>
              <a:t>‹#›</a:t>
            </a:fld>
            <a:endParaRPr lang="en-US"/>
          </a:p>
        </p:txBody>
      </p:sp>
      <p:pic>
        <p:nvPicPr>
          <p:cNvPr id="7" name="Picture 6">
            <a:extLst>
              <a:ext uri="{FF2B5EF4-FFF2-40B4-BE49-F238E27FC236}">
                <a16:creationId xmlns:a16="http://schemas.microsoft.com/office/drawing/2014/main" id="{7206BD54-843B-420C-9115-EF65B068B409}"/>
              </a:ext>
            </a:extLst>
          </p:cNvPr>
          <p:cNvPicPr>
            <a:picLocks noChangeAspect="1"/>
          </p:cNvPicPr>
          <p:nvPr userDrawn="1"/>
        </p:nvPicPr>
        <p:blipFill rotWithShape="1">
          <a:blip r:embed="rId2">
            <a:extLst>
              <a:ext uri="{28A0092B-C50C-407E-A947-70E740481C1C}">
                <a14:useLocalDpi xmlns:a14="http://schemas.microsoft.com/office/drawing/2010/main" val="0"/>
              </a:ext>
            </a:extLst>
          </a:blip>
          <a:srcRect l="-1600" r="-1314" b="-1243"/>
          <a:stretch/>
        </p:blipFill>
        <p:spPr>
          <a:xfrm>
            <a:off x="168813" y="838690"/>
            <a:ext cx="5542669" cy="978669"/>
          </a:xfrm>
          <a:prstGeom prst="rect">
            <a:avLst/>
          </a:prstGeom>
        </p:spPr>
      </p:pic>
    </p:spTree>
    <p:extLst>
      <p:ext uri="{BB962C8B-B14F-4D97-AF65-F5344CB8AC3E}">
        <p14:creationId xmlns:p14="http://schemas.microsoft.com/office/powerpoint/2010/main" val="4970287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B6DD7-D32C-466D-8028-7B247CF54D0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E2070CB-2882-4CA0-BDC3-45728607D2E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CA48B68-81B8-4AE2-B43F-02D89B6F9AE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28F4CCC-A4D1-4423-A875-0F831BF1AB07}"/>
              </a:ext>
            </a:extLst>
          </p:cNvPr>
          <p:cNvSpPr>
            <a:spLocks noGrp="1"/>
          </p:cNvSpPr>
          <p:nvPr>
            <p:ph type="dt" sz="half" idx="10"/>
          </p:nvPr>
        </p:nvSpPr>
        <p:spPr/>
        <p:txBody>
          <a:bodyPr/>
          <a:lstStyle/>
          <a:p>
            <a:fld id="{0F0192DD-CB7E-4BD4-A49F-3C22AD471171}" type="datetime1">
              <a:rPr lang="en-US" smtClean="0"/>
              <a:t>10/26/2023</a:t>
            </a:fld>
            <a:endParaRPr lang="en-US"/>
          </a:p>
        </p:txBody>
      </p:sp>
      <p:sp>
        <p:nvSpPr>
          <p:cNvPr id="6" name="Footer Placeholder 5">
            <a:extLst>
              <a:ext uri="{FF2B5EF4-FFF2-40B4-BE49-F238E27FC236}">
                <a16:creationId xmlns:a16="http://schemas.microsoft.com/office/drawing/2014/main" id="{C3B3215F-1324-4E64-BEFE-355979628EC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F89FB0D-12A3-4ED0-A8B6-390E05B1D249}"/>
              </a:ext>
            </a:extLst>
          </p:cNvPr>
          <p:cNvSpPr>
            <a:spLocks noGrp="1"/>
          </p:cNvSpPr>
          <p:nvPr>
            <p:ph type="sldNum" sz="quarter" idx="12"/>
          </p:nvPr>
        </p:nvSpPr>
        <p:spPr/>
        <p:txBody>
          <a:bodyPr/>
          <a:lstStyle/>
          <a:p>
            <a:fld id="{F058363F-3D78-4EF0-A559-79D0F572B416}" type="slidenum">
              <a:rPr lang="en-US" smtClean="0"/>
              <a:t>‹#›</a:t>
            </a:fld>
            <a:endParaRPr lang="en-US"/>
          </a:p>
        </p:txBody>
      </p:sp>
    </p:spTree>
    <p:extLst>
      <p:ext uri="{BB962C8B-B14F-4D97-AF65-F5344CB8AC3E}">
        <p14:creationId xmlns:p14="http://schemas.microsoft.com/office/powerpoint/2010/main" val="3299871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3ACA8F-936B-4B49-B282-4507E272EBA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862EF20-DD25-4AA9-B8D5-67DD3A7B982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C247DA-F619-4FBB-A179-07E1C283301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52AB894-5BD6-4AA6-8EE4-20DE3D228F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C9BA907-236E-46C4-B6E6-295B5A60ECE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09ED3E9-A7E1-4075-A2CA-F52C98339121}"/>
              </a:ext>
            </a:extLst>
          </p:cNvPr>
          <p:cNvSpPr>
            <a:spLocks noGrp="1"/>
          </p:cNvSpPr>
          <p:nvPr>
            <p:ph type="dt" sz="half" idx="10"/>
          </p:nvPr>
        </p:nvSpPr>
        <p:spPr/>
        <p:txBody>
          <a:bodyPr/>
          <a:lstStyle/>
          <a:p>
            <a:fld id="{C6159948-17BA-4A58-866D-04829BD25E5D}" type="datetime1">
              <a:rPr lang="en-US" smtClean="0"/>
              <a:t>10/26/2023</a:t>
            </a:fld>
            <a:endParaRPr lang="en-US"/>
          </a:p>
        </p:txBody>
      </p:sp>
      <p:sp>
        <p:nvSpPr>
          <p:cNvPr id="8" name="Footer Placeholder 7">
            <a:extLst>
              <a:ext uri="{FF2B5EF4-FFF2-40B4-BE49-F238E27FC236}">
                <a16:creationId xmlns:a16="http://schemas.microsoft.com/office/drawing/2014/main" id="{F2E656F1-A8E7-47FF-915C-12F8CF4111F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0336B25-FBF9-413D-A113-6FDCF770EC28}"/>
              </a:ext>
            </a:extLst>
          </p:cNvPr>
          <p:cNvSpPr>
            <a:spLocks noGrp="1"/>
          </p:cNvSpPr>
          <p:nvPr>
            <p:ph type="sldNum" sz="quarter" idx="12"/>
          </p:nvPr>
        </p:nvSpPr>
        <p:spPr/>
        <p:txBody>
          <a:bodyPr/>
          <a:lstStyle/>
          <a:p>
            <a:fld id="{F058363F-3D78-4EF0-A559-79D0F572B416}" type="slidenum">
              <a:rPr lang="en-US" smtClean="0"/>
              <a:t>‹#›</a:t>
            </a:fld>
            <a:endParaRPr lang="en-US"/>
          </a:p>
        </p:txBody>
      </p:sp>
    </p:spTree>
    <p:extLst>
      <p:ext uri="{BB962C8B-B14F-4D97-AF65-F5344CB8AC3E}">
        <p14:creationId xmlns:p14="http://schemas.microsoft.com/office/powerpoint/2010/main" val="21670318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C370B-B4C2-478C-8764-4BB0B52A08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B0A39F4-A97C-42A0-ABA7-142A49440055}"/>
              </a:ext>
            </a:extLst>
          </p:cNvPr>
          <p:cNvSpPr>
            <a:spLocks noGrp="1"/>
          </p:cNvSpPr>
          <p:nvPr>
            <p:ph type="dt" sz="half" idx="10"/>
          </p:nvPr>
        </p:nvSpPr>
        <p:spPr/>
        <p:txBody>
          <a:bodyPr/>
          <a:lstStyle/>
          <a:p>
            <a:fld id="{C810AC75-0AF4-4CBE-B4BB-EDF269A80456}" type="datetime1">
              <a:rPr lang="en-US" smtClean="0"/>
              <a:t>10/26/2023</a:t>
            </a:fld>
            <a:endParaRPr lang="en-US"/>
          </a:p>
        </p:txBody>
      </p:sp>
      <p:sp>
        <p:nvSpPr>
          <p:cNvPr id="4" name="Footer Placeholder 3">
            <a:extLst>
              <a:ext uri="{FF2B5EF4-FFF2-40B4-BE49-F238E27FC236}">
                <a16:creationId xmlns:a16="http://schemas.microsoft.com/office/drawing/2014/main" id="{35E14C64-C23B-4831-9D54-5C40C824240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40215CB-D474-42AF-99BA-B10477082264}"/>
              </a:ext>
            </a:extLst>
          </p:cNvPr>
          <p:cNvSpPr>
            <a:spLocks noGrp="1"/>
          </p:cNvSpPr>
          <p:nvPr>
            <p:ph type="sldNum" sz="quarter" idx="12"/>
          </p:nvPr>
        </p:nvSpPr>
        <p:spPr/>
        <p:txBody>
          <a:bodyPr/>
          <a:lstStyle/>
          <a:p>
            <a:fld id="{F058363F-3D78-4EF0-A559-79D0F572B416}" type="slidenum">
              <a:rPr lang="en-US" smtClean="0"/>
              <a:t>‹#›</a:t>
            </a:fld>
            <a:endParaRPr lang="en-US"/>
          </a:p>
        </p:txBody>
      </p:sp>
    </p:spTree>
    <p:extLst>
      <p:ext uri="{BB962C8B-B14F-4D97-AF65-F5344CB8AC3E}">
        <p14:creationId xmlns:p14="http://schemas.microsoft.com/office/powerpoint/2010/main" val="9454491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3E6E620-37BB-4E55-B4E6-A1BB3C8B5899}"/>
              </a:ext>
            </a:extLst>
          </p:cNvPr>
          <p:cNvSpPr>
            <a:spLocks noGrp="1"/>
          </p:cNvSpPr>
          <p:nvPr>
            <p:ph type="dt" sz="half" idx="10"/>
          </p:nvPr>
        </p:nvSpPr>
        <p:spPr/>
        <p:txBody>
          <a:bodyPr/>
          <a:lstStyle/>
          <a:p>
            <a:fld id="{472055C6-68C7-4746-B617-C2CD270318C6}" type="datetime1">
              <a:rPr lang="en-US" smtClean="0"/>
              <a:t>10/26/2023</a:t>
            </a:fld>
            <a:endParaRPr lang="en-US"/>
          </a:p>
        </p:txBody>
      </p:sp>
      <p:sp>
        <p:nvSpPr>
          <p:cNvPr id="3" name="Footer Placeholder 2">
            <a:extLst>
              <a:ext uri="{FF2B5EF4-FFF2-40B4-BE49-F238E27FC236}">
                <a16:creationId xmlns:a16="http://schemas.microsoft.com/office/drawing/2014/main" id="{57C1B566-C868-4C9E-AFEC-960CE920E8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58CDEB53-FEE8-4005-9CC3-C9DFA1A2FBA6}"/>
              </a:ext>
            </a:extLst>
          </p:cNvPr>
          <p:cNvSpPr>
            <a:spLocks noGrp="1"/>
          </p:cNvSpPr>
          <p:nvPr>
            <p:ph type="sldNum" sz="quarter" idx="12"/>
          </p:nvPr>
        </p:nvSpPr>
        <p:spPr/>
        <p:txBody>
          <a:bodyPr/>
          <a:lstStyle/>
          <a:p>
            <a:fld id="{F058363F-3D78-4EF0-A559-79D0F572B416}" type="slidenum">
              <a:rPr lang="en-US" smtClean="0"/>
              <a:t>‹#›</a:t>
            </a:fld>
            <a:endParaRPr lang="en-US"/>
          </a:p>
        </p:txBody>
      </p:sp>
    </p:spTree>
    <p:extLst>
      <p:ext uri="{BB962C8B-B14F-4D97-AF65-F5344CB8AC3E}">
        <p14:creationId xmlns:p14="http://schemas.microsoft.com/office/powerpoint/2010/main" val="2265443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E89D1-EA24-41EF-AF4A-FDA9253230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06C2B80-E4C6-4A76-B18C-87BB7F35DA3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CA38AE9-7EAB-4FA7-98B8-9A3FF31B8C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55C58B1-2FE6-4EC0-B18F-5DCAC63441E4}"/>
              </a:ext>
            </a:extLst>
          </p:cNvPr>
          <p:cNvSpPr>
            <a:spLocks noGrp="1"/>
          </p:cNvSpPr>
          <p:nvPr>
            <p:ph type="dt" sz="half" idx="10"/>
          </p:nvPr>
        </p:nvSpPr>
        <p:spPr/>
        <p:txBody>
          <a:bodyPr/>
          <a:lstStyle/>
          <a:p>
            <a:fld id="{AB411C49-F8F4-4FEB-AC33-3AAC7F94E1EB}" type="datetime1">
              <a:rPr lang="en-US" smtClean="0"/>
              <a:t>10/26/2023</a:t>
            </a:fld>
            <a:endParaRPr lang="en-US"/>
          </a:p>
        </p:txBody>
      </p:sp>
      <p:sp>
        <p:nvSpPr>
          <p:cNvPr id="6" name="Footer Placeholder 5">
            <a:extLst>
              <a:ext uri="{FF2B5EF4-FFF2-40B4-BE49-F238E27FC236}">
                <a16:creationId xmlns:a16="http://schemas.microsoft.com/office/drawing/2014/main" id="{3E7A48CF-E9E1-4B44-B9C4-7D665E092FF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D58BD96-9E07-4068-BB3E-D39DD9E593D9}"/>
              </a:ext>
            </a:extLst>
          </p:cNvPr>
          <p:cNvSpPr>
            <a:spLocks noGrp="1"/>
          </p:cNvSpPr>
          <p:nvPr>
            <p:ph type="sldNum" sz="quarter" idx="12"/>
          </p:nvPr>
        </p:nvSpPr>
        <p:spPr/>
        <p:txBody>
          <a:bodyPr/>
          <a:lstStyle/>
          <a:p>
            <a:fld id="{F058363F-3D78-4EF0-A559-79D0F572B416}" type="slidenum">
              <a:rPr lang="en-US" smtClean="0"/>
              <a:t>‹#›</a:t>
            </a:fld>
            <a:endParaRPr lang="en-US"/>
          </a:p>
        </p:txBody>
      </p:sp>
    </p:spTree>
    <p:extLst>
      <p:ext uri="{BB962C8B-B14F-4D97-AF65-F5344CB8AC3E}">
        <p14:creationId xmlns:p14="http://schemas.microsoft.com/office/powerpoint/2010/main" val="792556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A016E6-12B3-42D9-B366-9E806527CF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E25EBE0-0BBE-4317-991A-01AAF2FFF50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D331B58-C8C1-4098-BE3F-B12D606CC3D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B703483-ADAD-40D3-96F3-D20CEE9F35FD}"/>
              </a:ext>
            </a:extLst>
          </p:cNvPr>
          <p:cNvSpPr>
            <a:spLocks noGrp="1"/>
          </p:cNvSpPr>
          <p:nvPr>
            <p:ph type="dt" sz="half" idx="10"/>
          </p:nvPr>
        </p:nvSpPr>
        <p:spPr/>
        <p:txBody>
          <a:bodyPr/>
          <a:lstStyle/>
          <a:p>
            <a:fld id="{DC93865D-9104-4350-933D-F5B91DD07086}" type="datetime1">
              <a:rPr lang="en-US" smtClean="0"/>
              <a:t>10/26/2023</a:t>
            </a:fld>
            <a:endParaRPr lang="en-US"/>
          </a:p>
        </p:txBody>
      </p:sp>
      <p:sp>
        <p:nvSpPr>
          <p:cNvPr id="6" name="Footer Placeholder 5">
            <a:extLst>
              <a:ext uri="{FF2B5EF4-FFF2-40B4-BE49-F238E27FC236}">
                <a16:creationId xmlns:a16="http://schemas.microsoft.com/office/drawing/2014/main" id="{9F9BFF9D-C911-4241-A9D5-0DB81B1C10D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0C18B3C-2FAE-4689-9294-C29FF81F875E}"/>
              </a:ext>
            </a:extLst>
          </p:cNvPr>
          <p:cNvSpPr>
            <a:spLocks noGrp="1"/>
          </p:cNvSpPr>
          <p:nvPr>
            <p:ph type="sldNum" sz="quarter" idx="12"/>
          </p:nvPr>
        </p:nvSpPr>
        <p:spPr/>
        <p:txBody>
          <a:bodyPr/>
          <a:lstStyle/>
          <a:p>
            <a:fld id="{F058363F-3D78-4EF0-A559-79D0F572B416}" type="slidenum">
              <a:rPr lang="en-US" smtClean="0"/>
              <a:t>‹#›</a:t>
            </a:fld>
            <a:endParaRPr lang="en-US"/>
          </a:p>
        </p:txBody>
      </p:sp>
    </p:spTree>
    <p:extLst>
      <p:ext uri="{BB962C8B-B14F-4D97-AF65-F5344CB8AC3E}">
        <p14:creationId xmlns:p14="http://schemas.microsoft.com/office/powerpoint/2010/main" val="30553547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58E9EFD-A3BC-4F00-9003-2E9D72583EBA}"/>
              </a:ext>
            </a:extLst>
          </p:cNvPr>
          <p:cNvSpPr/>
          <p:nvPr userDrawn="1"/>
        </p:nvSpPr>
        <p:spPr>
          <a:xfrm>
            <a:off x="0" y="6254750"/>
            <a:ext cx="12192000" cy="603250"/>
          </a:xfrm>
          <a:prstGeom prst="rect">
            <a:avLst/>
          </a:prstGeom>
          <a:gradFill flip="none" rotWithShape="1">
            <a:gsLst>
              <a:gs pos="0">
                <a:srgbClr val="028477"/>
              </a:gs>
              <a:gs pos="100000">
                <a:srgbClr val="005852"/>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89EB8C9D-D1E0-44CB-9C2C-476E5084D92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3FDA18B-AC9E-4B08-945B-532E5027965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88779C-62EE-4E28-BD12-6F3A313B065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bg1"/>
                </a:solidFill>
              </a:defRPr>
            </a:lvl1pPr>
          </a:lstStyle>
          <a:p>
            <a:fld id="{F2D4FA8C-4CA9-414F-8394-3EDFE2FF366A}" type="datetime1">
              <a:rPr lang="en-US" smtClean="0"/>
              <a:t>10/26/2023</a:t>
            </a:fld>
            <a:endParaRPr lang="en-US"/>
          </a:p>
        </p:txBody>
      </p:sp>
      <p:sp>
        <p:nvSpPr>
          <p:cNvPr id="5" name="Footer Placeholder 4">
            <a:extLst>
              <a:ext uri="{FF2B5EF4-FFF2-40B4-BE49-F238E27FC236}">
                <a16:creationId xmlns:a16="http://schemas.microsoft.com/office/drawing/2014/main" id="{10DC42D6-74C3-45B2-8F46-AF75315EC94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solidFill>
                <a:schemeClr val="bg1"/>
              </a:solidFill>
            </a:endParaRPr>
          </a:p>
        </p:txBody>
      </p:sp>
      <p:sp>
        <p:nvSpPr>
          <p:cNvPr id="6" name="Slide Number Placeholder 5">
            <a:extLst>
              <a:ext uri="{FF2B5EF4-FFF2-40B4-BE49-F238E27FC236}">
                <a16:creationId xmlns:a16="http://schemas.microsoft.com/office/drawing/2014/main" id="{C13E832B-9DD8-4228-97EF-0460473CE40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bg1"/>
                </a:solidFill>
              </a:defRPr>
            </a:lvl1pPr>
          </a:lstStyle>
          <a:p>
            <a:fld id="{F058363F-3D78-4EF0-A559-79D0F572B416}" type="slidenum">
              <a:rPr lang="en-US" smtClean="0"/>
              <a:pPr/>
              <a:t>‹#›</a:t>
            </a:fld>
            <a:endParaRPr lang="en-US"/>
          </a:p>
        </p:txBody>
      </p:sp>
      <p:pic>
        <p:nvPicPr>
          <p:cNvPr id="8" name="Picture 7">
            <a:extLst>
              <a:ext uri="{FF2B5EF4-FFF2-40B4-BE49-F238E27FC236}">
                <a16:creationId xmlns:a16="http://schemas.microsoft.com/office/drawing/2014/main" id="{EC9D1C44-24B8-4CDE-98FB-9B97ED33D10E}"/>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p:blipFill>
        <p:spPr>
          <a:xfrm>
            <a:off x="10856618" y="136525"/>
            <a:ext cx="1203368" cy="901337"/>
          </a:xfrm>
          <a:prstGeom prst="rect">
            <a:avLst/>
          </a:prstGeom>
        </p:spPr>
      </p:pic>
    </p:spTree>
    <p:extLst>
      <p:ext uri="{BB962C8B-B14F-4D97-AF65-F5344CB8AC3E}">
        <p14:creationId xmlns:p14="http://schemas.microsoft.com/office/powerpoint/2010/main" val="877750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Arial Rounded MT Bold" panose="020F0704030504030204"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www.youtube.com/watch?v=bsQBSVJoV04" TargetMode="External"/><Relationship Id="rId2" Type="http://schemas.openxmlformats.org/officeDocument/2006/relationships/hyperlink" Target="https://www.youtube.com/watch?v=ViJIJh-BNq8" TargetMode="External"/><Relationship Id="rId1" Type="http://schemas.openxmlformats.org/officeDocument/2006/relationships/slideLayout" Target="../slideLayouts/slideLayout2.xml"/><Relationship Id="rId6" Type="http://schemas.openxmlformats.org/officeDocument/2006/relationships/hyperlink" Target="https://www.youtube.com/watch?v=aFTooXu3C88" TargetMode="External"/><Relationship Id="rId5" Type="http://schemas.openxmlformats.org/officeDocument/2006/relationships/hyperlink" Target="https://www.youtube.com/watch?v=Lhg8ub7zdx4&amp;t=5s" TargetMode="External"/><Relationship Id="rId4" Type="http://schemas.openxmlformats.org/officeDocument/2006/relationships/hyperlink" Target="https://www.youtube.com/watch?v=NrQOZfMEXeQ"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s://op.europa.eu/en/publication-detail/-/publication/7cca7ab9-cc5e-11ed-a05c-01aa75ed71a1/language-en" TargetMode="External"/><Relationship Id="rId2" Type="http://schemas.openxmlformats.org/officeDocument/2006/relationships/hyperlink" Target="https://climate-adapt.eea.europa.eu/en/eu-adaptation-policy/sector-policies/buildings/index_html" TargetMode="External"/><Relationship Id="rId1" Type="http://schemas.openxmlformats.org/officeDocument/2006/relationships/slideLayout" Target="../slideLayouts/slideLayout2.xml"/><Relationship Id="rId4" Type="http://schemas.openxmlformats.org/officeDocument/2006/relationships/hyperlink" Target="https://op.europa.eu/en/publication-detail/-/publication/b175c9cb-cc5b-11ed-a05c-01aa75ed71a1/language-en"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climate-adapt.eea.europa.eu/en/metadata/guidances/guidance-on-integrating-climate-change-and-biodiversity-into-environmental-impact-assessment"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limate-adapt.eea.europa.eu/en/metadata/case-studies/four-pillars-to-hamburg2019s-green-roof-strategy-financial-incentive-dialogue-regulation-and-science" TargetMode="External"/><Relationship Id="rId2" Type="http://schemas.openxmlformats.org/officeDocument/2006/relationships/hyperlink" Target="https://climate-adapt.eea.europa.eu/en/metadata/case-studies/climate-proofing-social-housing-landscapes-2013-groundwork-london-and-hammersmith-fulham-council" TargetMode="External"/><Relationship Id="rId1" Type="http://schemas.openxmlformats.org/officeDocument/2006/relationships/slideLayout" Target="../slideLayouts/slideLayout2.xml"/><Relationship Id="rId4" Type="http://schemas.openxmlformats.org/officeDocument/2006/relationships/hyperlink" Target="https://climate-adapt.eea.europa.eu/en/metadata/case-studies/green-roofs-in-basel-switzerland-combining-mitigation-and-adaptation-measures-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www.ipcc.ch/site/assets/uploads/2018/02/ipcc_wg3_ar5_chapter9.pdf" TargetMode="External"/><Relationship Id="rId2" Type="http://schemas.openxmlformats.org/officeDocument/2006/relationships/hyperlink" Target="https://www.ipcc.ch/report/ar5/wg3/buildings/"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drive.google.com/file/d/1dSmqifTvdyNAHGwuVK_kForRLnAxx0hI/view" TargetMode="External"/><Relationship Id="rId2" Type="http://schemas.openxmlformats.org/officeDocument/2006/relationships/hyperlink" Target="https://worldgbc.org/article/climate-change-resilience-in-the-built-environment-guide/"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ipcc.ch/report/ar6/syr/downloads/report/IPCC_AR6_SYR_LongerReport.pdf" TargetMode="External"/><Relationship Id="rId2" Type="http://schemas.openxmlformats.org/officeDocument/2006/relationships/hyperlink" Target="https://worldgbc.org/article/implications-ipcc-report-built-environment/"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www.ramboll.com/water/urban-coastal-climate-adaptation" TargetMode="External"/><Relationship Id="rId2" Type="http://schemas.openxmlformats.org/officeDocument/2006/relationships/hyperlink" Target="https://www.arup.com/services/climate-and-sustainability-services/climate-change-resilience-and-adaptation" TargetMode="External"/><Relationship Id="rId1" Type="http://schemas.openxmlformats.org/officeDocument/2006/relationships/slideLayout" Target="../slideLayouts/slideLayout2.xml"/><Relationship Id="rId4" Type="http://schemas.openxmlformats.org/officeDocument/2006/relationships/hyperlink" Target="https://www.mottmac.com/climate-change/climate-resilience"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lTF8tNnouwI" TargetMode="External"/><Relationship Id="rId2" Type="http://schemas.openxmlformats.org/officeDocument/2006/relationships/hyperlink" Target="https://www.youtube.com/watch?v=tn0IYD3D31U" TargetMode="External"/><Relationship Id="rId1" Type="http://schemas.openxmlformats.org/officeDocument/2006/relationships/slideLayout" Target="../slideLayouts/slideLayout2.xml"/><Relationship Id="rId6" Type="http://schemas.openxmlformats.org/officeDocument/2006/relationships/hyperlink" Target="https://www.youtube.com/watch?v=wUEi5K6r2xs" TargetMode="External"/><Relationship Id="rId5" Type="http://schemas.openxmlformats.org/officeDocument/2006/relationships/hyperlink" Target="https://www.youtube.com/watch?v=OOd4vOKPzEg" TargetMode="External"/><Relationship Id="rId4" Type="http://schemas.openxmlformats.org/officeDocument/2006/relationships/hyperlink" Target="https://www.youtube.com/watch?v=VX5ku0LbMM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F1FD12-BC60-4717-8F4D-992BEB30B301}"/>
              </a:ext>
            </a:extLst>
          </p:cNvPr>
          <p:cNvSpPr>
            <a:spLocks noGrp="1"/>
          </p:cNvSpPr>
          <p:nvPr>
            <p:ph type="ctrTitle"/>
          </p:nvPr>
        </p:nvSpPr>
        <p:spPr>
          <a:xfrm>
            <a:off x="1524000" y="1122363"/>
            <a:ext cx="9144000" cy="751261"/>
          </a:xfrm>
        </p:spPr>
        <p:txBody>
          <a:bodyPr>
            <a:normAutofit/>
          </a:bodyPr>
          <a:lstStyle/>
          <a:p>
            <a:r>
              <a:rPr lang="en-US" sz="1800" dirty="0">
                <a:solidFill>
                  <a:srgbClr val="C00000"/>
                </a:solidFill>
                <a:latin typeface="Arial Rounded MT Bold" panose="020F0704030504030204" pitchFamily="34" charset="0"/>
              </a:rPr>
              <a:t>Study Unit No:</a:t>
            </a:r>
            <a:br>
              <a:rPr lang="en-US" sz="1800" dirty="0">
                <a:solidFill>
                  <a:srgbClr val="C00000"/>
                </a:solidFill>
                <a:latin typeface="Arial Rounded MT Bold" panose="020F0704030504030204" pitchFamily="34" charset="0"/>
              </a:rPr>
            </a:br>
            <a:endParaRPr lang="en-US" sz="1800" dirty="0">
              <a:solidFill>
                <a:srgbClr val="C00000"/>
              </a:solidFill>
              <a:latin typeface="Arial Rounded MT Bold" panose="020F0704030504030204" pitchFamily="34" charset="0"/>
            </a:endParaRPr>
          </a:p>
        </p:txBody>
      </p:sp>
      <p:sp>
        <p:nvSpPr>
          <p:cNvPr id="3" name="Subtitle 2">
            <a:extLst>
              <a:ext uri="{FF2B5EF4-FFF2-40B4-BE49-F238E27FC236}">
                <a16:creationId xmlns:a16="http://schemas.microsoft.com/office/drawing/2014/main" id="{3CFCC42F-2248-43D3-858B-5EB9544E18C9}"/>
              </a:ext>
            </a:extLst>
          </p:cNvPr>
          <p:cNvSpPr>
            <a:spLocks noGrp="1"/>
          </p:cNvSpPr>
          <p:nvPr>
            <p:ph type="subTitle" idx="1"/>
          </p:nvPr>
        </p:nvSpPr>
        <p:spPr>
          <a:xfrm>
            <a:off x="1524000" y="3073961"/>
            <a:ext cx="9144000" cy="1655762"/>
          </a:xfrm>
        </p:spPr>
        <p:txBody>
          <a:bodyPr>
            <a:normAutofit/>
          </a:bodyPr>
          <a:lstStyle/>
          <a:p>
            <a:r>
              <a:rPr lang="en-US" sz="2000" dirty="0"/>
              <a:t>Lecturer: Prof. Ruben Paul Borg</a:t>
            </a:r>
          </a:p>
          <a:p>
            <a:r>
              <a:rPr lang="en-US" sz="2000" dirty="0">
                <a:latin typeface="Arial" panose="020B0604020202020204" pitchFamily="34" charset="0"/>
                <a:cs typeface="Arial" panose="020B0604020202020204" pitchFamily="34" charset="0"/>
              </a:rPr>
              <a:t>Institution: University of Malta</a:t>
            </a:r>
          </a:p>
          <a:p>
            <a:endParaRPr lang="en-US" sz="2000" dirty="0"/>
          </a:p>
          <a:p>
            <a:r>
              <a:rPr lang="en-US" sz="2000" dirty="0">
                <a:latin typeface="Arial" panose="020B0604020202020204" pitchFamily="34" charset="0"/>
                <a:cs typeface="Arial" panose="020B0604020202020204" pitchFamily="34" charset="0"/>
              </a:rPr>
              <a:t>BEACON OUTPUT 08</a:t>
            </a:r>
          </a:p>
        </p:txBody>
      </p:sp>
      <p:sp>
        <p:nvSpPr>
          <p:cNvPr id="4" name="Slide Number Placeholder 3">
            <a:extLst>
              <a:ext uri="{FF2B5EF4-FFF2-40B4-BE49-F238E27FC236}">
                <a16:creationId xmlns:a16="http://schemas.microsoft.com/office/drawing/2014/main" id="{EB0CAB21-6A9F-4324-A7E3-733D0A4CD83B}"/>
              </a:ext>
            </a:extLst>
          </p:cNvPr>
          <p:cNvSpPr>
            <a:spLocks noGrp="1"/>
          </p:cNvSpPr>
          <p:nvPr>
            <p:ph type="sldNum" sz="quarter" idx="12"/>
          </p:nvPr>
        </p:nvSpPr>
        <p:spPr/>
        <p:txBody>
          <a:bodyPr/>
          <a:lstStyle/>
          <a:p>
            <a:fld id="{F058363F-3D78-4EF0-A559-79D0F572B416}" type="slidenum">
              <a:rPr lang="en-US" smtClean="0"/>
              <a:pPr/>
              <a:t>1</a:t>
            </a:fld>
            <a:endParaRPr lang="en-US"/>
          </a:p>
        </p:txBody>
      </p:sp>
      <p:grpSp>
        <p:nvGrpSpPr>
          <p:cNvPr id="5" name="Group 4">
            <a:extLst>
              <a:ext uri="{FF2B5EF4-FFF2-40B4-BE49-F238E27FC236}">
                <a16:creationId xmlns:a16="http://schemas.microsoft.com/office/drawing/2014/main" id="{E27471D2-7E1F-43E6-B90A-DD498E7B3E96}"/>
              </a:ext>
            </a:extLst>
          </p:cNvPr>
          <p:cNvGrpSpPr/>
          <p:nvPr/>
        </p:nvGrpSpPr>
        <p:grpSpPr>
          <a:xfrm>
            <a:off x="1407458" y="4729723"/>
            <a:ext cx="5037175" cy="1153179"/>
            <a:chOff x="0" y="241736"/>
            <a:chExt cx="5841455" cy="1311293"/>
          </a:xfrm>
        </p:grpSpPr>
        <p:pic>
          <p:nvPicPr>
            <p:cNvPr id="6" name="Picture 5" descr="Graphical user interface, text, application&#10;&#10;Description automatically generated">
              <a:extLst>
                <a:ext uri="{FF2B5EF4-FFF2-40B4-BE49-F238E27FC236}">
                  <a16:creationId xmlns:a16="http://schemas.microsoft.com/office/drawing/2014/main" id="{C8C4FC65-E313-4B75-B7CC-822872FD048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8853" y="241736"/>
              <a:ext cx="4553469" cy="934575"/>
            </a:xfrm>
            <a:prstGeom prst="rect">
              <a:avLst/>
            </a:prstGeom>
          </p:spPr>
        </p:pic>
        <p:sp>
          <p:nvSpPr>
            <p:cNvPr id="7" name="Text Box 3">
              <a:extLst>
                <a:ext uri="{FF2B5EF4-FFF2-40B4-BE49-F238E27FC236}">
                  <a16:creationId xmlns:a16="http://schemas.microsoft.com/office/drawing/2014/main" id="{945C51DE-5B64-4809-92B9-22E2BCB6B079}"/>
                </a:ext>
              </a:extLst>
            </p:cNvPr>
            <p:cNvSpPr txBox="1"/>
            <p:nvPr/>
          </p:nvSpPr>
          <p:spPr>
            <a:xfrm>
              <a:off x="0" y="1139371"/>
              <a:ext cx="5841455" cy="413658"/>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228600" algn="just">
                <a:lnSpc>
                  <a:spcPct val="150000"/>
                </a:lnSpc>
                <a:spcAft>
                  <a:spcPts val="800"/>
                </a:spcAft>
              </a:pPr>
              <a:r>
                <a:rPr lang="en-GB" sz="700" b="1">
                  <a:effectLst/>
                  <a:latin typeface="Calibri" panose="020F0502020204030204" pitchFamily="34" charset="0"/>
                  <a:ea typeface="Calibri" panose="020F0502020204030204" pitchFamily="34" charset="0"/>
                  <a:cs typeface="Times New Roman" panose="02020603050405020304" pitchFamily="18" charset="0"/>
                </a:rPr>
                <a:t>Disclaimer </a:t>
              </a:r>
              <a:r>
                <a:rPr lang="en-GB" sz="700">
                  <a:effectLst/>
                  <a:latin typeface="Calibri" panose="020F0502020204030204" pitchFamily="34" charset="0"/>
                  <a:ea typeface="Calibri" panose="020F0502020204030204" pitchFamily="34" charset="0"/>
                  <a:cs typeface="Times New Roman" panose="02020603050405020304" pitchFamily="18" charset="0"/>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lang="en-MT" sz="1100">
                <a:effectLst/>
                <a:latin typeface="Calibri" panose="020F0502020204030204" pitchFamily="34" charset="0"/>
                <a:ea typeface="Calibri" panose="020F0502020204030204" pitchFamily="34" charset="0"/>
                <a:cs typeface="Times New Roman" panose="02020603050405020304" pitchFamily="18" charset="0"/>
              </a:endParaRPr>
            </a:p>
          </p:txBody>
        </p:sp>
      </p:grpSp>
      <p:sp>
        <p:nvSpPr>
          <p:cNvPr id="8" name="Title 1">
            <a:extLst>
              <a:ext uri="{FF2B5EF4-FFF2-40B4-BE49-F238E27FC236}">
                <a16:creationId xmlns:a16="http://schemas.microsoft.com/office/drawing/2014/main" id="{91B8EA76-59C5-4FD8-969D-DCA00F034CF7}"/>
              </a:ext>
            </a:extLst>
          </p:cNvPr>
          <p:cNvSpPr txBox="1">
            <a:spLocks/>
          </p:cNvSpPr>
          <p:nvPr/>
        </p:nvSpPr>
        <p:spPr>
          <a:xfrm>
            <a:off x="1524000" y="1722531"/>
            <a:ext cx="9144000" cy="1271681"/>
          </a:xfrm>
          <a:prstGeom prst="rect">
            <a:avLst/>
          </a:prstGeom>
        </p:spPr>
        <p:txBody>
          <a:bodyPr vert="horz" lIns="91440" tIns="45720" rIns="91440" bIns="45720" rtlCol="0" anchor="b">
            <a:normAutofit/>
          </a:bodyPr>
          <a:lstStyle>
            <a:lvl1pPr algn="l" defTabSz="914400" rtl="0" eaLnBrk="1" latinLnBrk="0" hangingPunct="1">
              <a:lnSpc>
                <a:spcPct val="90000"/>
              </a:lnSpc>
              <a:spcBef>
                <a:spcPct val="0"/>
              </a:spcBef>
              <a:buNone/>
              <a:defRPr sz="6000" kern="1200">
                <a:solidFill>
                  <a:schemeClr val="tx1"/>
                </a:solidFill>
                <a:latin typeface="Arial Rounded MT Bold" panose="020F0704030504030204" pitchFamily="34" charset="0"/>
                <a:ea typeface="+mj-ea"/>
                <a:cs typeface="+mj-cs"/>
              </a:defRPr>
            </a:lvl1pPr>
          </a:lstStyle>
          <a:p>
            <a:r>
              <a:rPr lang="en-US" sz="1800" dirty="0"/>
              <a:t>TITLE: Climate Change Adaptation in the Built environment  -  RESOURCES</a:t>
            </a:r>
          </a:p>
          <a:p>
            <a:endParaRPr lang="en-US" sz="1800" dirty="0">
              <a:solidFill>
                <a:srgbClr val="C00000"/>
              </a:solidFill>
            </a:endParaRPr>
          </a:p>
          <a:p>
            <a:br>
              <a:rPr lang="en-US" sz="1800" dirty="0">
                <a:solidFill>
                  <a:srgbClr val="C00000"/>
                </a:solidFill>
              </a:rPr>
            </a:br>
            <a:endParaRPr lang="en-US" sz="1800" dirty="0">
              <a:solidFill>
                <a:srgbClr val="C00000"/>
              </a:solidFill>
            </a:endParaRPr>
          </a:p>
        </p:txBody>
      </p:sp>
    </p:spTree>
    <p:extLst>
      <p:ext uri="{BB962C8B-B14F-4D97-AF65-F5344CB8AC3E}">
        <p14:creationId xmlns:p14="http://schemas.microsoft.com/office/powerpoint/2010/main" val="2520522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C1C3B-A0E6-6F7B-A4AB-66868B1FC9E4}"/>
              </a:ext>
            </a:extLst>
          </p:cNvPr>
          <p:cNvSpPr>
            <a:spLocks noGrp="1"/>
          </p:cNvSpPr>
          <p:nvPr>
            <p:ph type="title"/>
          </p:nvPr>
        </p:nvSpPr>
        <p:spPr>
          <a:xfrm>
            <a:off x="838200" y="365125"/>
            <a:ext cx="10515600" cy="949967"/>
          </a:xfrm>
        </p:spPr>
        <p:txBody>
          <a:bodyPr/>
          <a:lstStyle/>
          <a:p>
            <a:r>
              <a:rPr lang="en-GB" dirty="0"/>
              <a:t>RESOURCES: Videos</a:t>
            </a:r>
            <a:endParaRPr lang="en-MT" dirty="0"/>
          </a:p>
        </p:txBody>
      </p:sp>
      <p:sp>
        <p:nvSpPr>
          <p:cNvPr id="3" name="Content Placeholder 2">
            <a:extLst>
              <a:ext uri="{FF2B5EF4-FFF2-40B4-BE49-F238E27FC236}">
                <a16:creationId xmlns:a16="http://schemas.microsoft.com/office/drawing/2014/main" id="{861637F7-6402-0586-7C71-B7CD914AD2FA}"/>
              </a:ext>
            </a:extLst>
          </p:cNvPr>
          <p:cNvSpPr>
            <a:spLocks noGrp="1"/>
          </p:cNvSpPr>
          <p:nvPr>
            <p:ph idx="1"/>
          </p:nvPr>
        </p:nvSpPr>
        <p:spPr>
          <a:xfrm>
            <a:off x="899845" y="1620142"/>
            <a:ext cx="10515600" cy="4351338"/>
          </a:xfrm>
        </p:spPr>
        <p:txBody>
          <a:bodyPr>
            <a:normAutofit lnSpcReduction="10000"/>
          </a:bodyPr>
          <a:lstStyle/>
          <a:p>
            <a:r>
              <a:rPr lang="it-IT" dirty="0">
                <a:hlinkClick r:id="rId2"/>
              </a:rPr>
              <a:t>https://www.youtube.com/watch?v=ViJIJh-BNq8</a:t>
            </a:r>
            <a:endParaRPr lang="it-IT" dirty="0"/>
          </a:p>
          <a:p>
            <a:endParaRPr lang="it-IT" dirty="0"/>
          </a:p>
          <a:p>
            <a:r>
              <a:rPr lang="it-IT" dirty="0">
                <a:hlinkClick r:id="rId3"/>
              </a:rPr>
              <a:t>https://www.youtube.com/watch?v=bsQBSVJoV04</a:t>
            </a:r>
            <a:endParaRPr lang="it-IT" dirty="0"/>
          </a:p>
          <a:p>
            <a:endParaRPr lang="it-IT" dirty="0"/>
          </a:p>
          <a:p>
            <a:r>
              <a:rPr lang="it-IT" dirty="0">
                <a:hlinkClick r:id="rId4"/>
              </a:rPr>
              <a:t>https://www.youtube.com/watch?v=NrQOZfMEXeQ</a:t>
            </a:r>
            <a:endParaRPr lang="it-IT" dirty="0"/>
          </a:p>
          <a:p>
            <a:endParaRPr lang="it-IT" dirty="0"/>
          </a:p>
          <a:p>
            <a:r>
              <a:rPr lang="it-IT" dirty="0">
                <a:hlinkClick r:id="rId5"/>
              </a:rPr>
              <a:t>https://www.youtube.com/watch?v=Lhg8ub7zdx4&amp;t=5s</a:t>
            </a:r>
            <a:endParaRPr lang="it-IT" dirty="0"/>
          </a:p>
          <a:p>
            <a:endParaRPr lang="en-GB" dirty="0"/>
          </a:p>
          <a:p>
            <a:r>
              <a:rPr lang="it-IT" dirty="0">
                <a:hlinkClick r:id="rId6"/>
              </a:rPr>
              <a:t>https://www.youtube.com/watch?v=aFTooXu3C88</a:t>
            </a:r>
            <a:endParaRPr lang="it-IT" dirty="0"/>
          </a:p>
          <a:p>
            <a:endParaRPr lang="en-MT" dirty="0"/>
          </a:p>
        </p:txBody>
      </p:sp>
      <p:sp>
        <p:nvSpPr>
          <p:cNvPr id="4" name="Slide Number Placeholder 3">
            <a:extLst>
              <a:ext uri="{FF2B5EF4-FFF2-40B4-BE49-F238E27FC236}">
                <a16:creationId xmlns:a16="http://schemas.microsoft.com/office/drawing/2014/main" id="{CD0796B0-6EC7-C326-3FA9-55559F0BE4F9}"/>
              </a:ext>
            </a:extLst>
          </p:cNvPr>
          <p:cNvSpPr>
            <a:spLocks noGrp="1"/>
          </p:cNvSpPr>
          <p:nvPr>
            <p:ph type="sldNum" sz="quarter" idx="12"/>
          </p:nvPr>
        </p:nvSpPr>
        <p:spPr/>
        <p:txBody>
          <a:bodyPr/>
          <a:lstStyle/>
          <a:p>
            <a:fld id="{F058363F-3D78-4EF0-A559-79D0F572B416}" type="slidenum">
              <a:rPr lang="en-US" smtClean="0"/>
              <a:t>10</a:t>
            </a:fld>
            <a:endParaRPr lang="en-US"/>
          </a:p>
        </p:txBody>
      </p:sp>
    </p:spTree>
    <p:extLst>
      <p:ext uri="{BB962C8B-B14F-4D97-AF65-F5344CB8AC3E}">
        <p14:creationId xmlns:p14="http://schemas.microsoft.com/office/powerpoint/2010/main" val="39270502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6B866-F105-22F0-A569-66AE33EFE7B1}"/>
              </a:ext>
            </a:extLst>
          </p:cNvPr>
          <p:cNvSpPr>
            <a:spLocks noGrp="1"/>
          </p:cNvSpPr>
          <p:nvPr>
            <p:ph type="title"/>
          </p:nvPr>
        </p:nvSpPr>
        <p:spPr>
          <a:xfrm>
            <a:off x="838200" y="365125"/>
            <a:ext cx="10515600" cy="595509"/>
          </a:xfrm>
        </p:spPr>
        <p:txBody>
          <a:bodyPr>
            <a:normAutofit fontScale="90000"/>
          </a:bodyPr>
          <a:lstStyle/>
          <a:p>
            <a:r>
              <a:rPr lang="en-GB" dirty="0"/>
              <a:t>RESOURCES: EU Technical Guidance</a:t>
            </a:r>
          </a:p>
        </p:txBody>
      </p:sp>
      <p:sp>
        <p:nvSpPr>
          <p:cNvPr id="3" name="Content Placeholder 2">
            <a:extLst>
              <a:ext uri="{FF2B5EF4-FFF2-40B4-BE49-F238E27FC236}">
                <a16:creationId xmlns:a16="http://schemas.microsoft.com/office/drawing/2014/main" id="{DB0C0A63-523B-0F3A-ABD4-AE150B5EF176}"/>
              </a:ext>
            </a:extLst>
          </p:cNvPr>
          <p:cNvSpPr>
            <a:spLocks noGrp="1"/>
          </p:cNvSpPr>
          <p:nvPr>
            <p:ph idx="1"/>
          </p:nvPr>
        </p:nvSpPr>
        <p:spPr>
          <a:xfrm>
            <a:off x="838200" y="1191802"/>
            <a:ext cx="10515600" cy="4985161"/>
          </a:xfrm>
        </p:spPr>
        <p:txBody>
          <a:bodyPr>
            <a:normAutofit lnSpcReduction="10000"/>
          </a:bodyPr>
          <a:lstStyle/>
          <a:p>
            <a:r>
              <a:rPr lang="en-GB" sz="2400" b="1" i="0" dirty="0">
                <a:solidFill>
                  <a:srgbClr val="C00000"/>
                </a:solidFill>
                <a:effectLst/>
                <a:latin typeface="+mn-lt"/>
              </a:rPr>
              <a:t>EU-LEVEL TECHNICAL GUIDANCE ON ADAPTING BUILDINGS TO CLIMATE CHANGE</a:t>
            </a:r>
          </a:p>
          <a:p>
            <a:r>
              <a:rPr lang="en-GB" sz="2400" dirty="0">
                <a:latin typeface="+mn-lt"/>
                <a:hlinkClick r:id="rId2"/>
              </a:rPr>
              <a:t>https://climate-adapt.eea.europa.eu/en/eu-adaptation-policy/sector-policies/buildings/index_html</a:t>
            </a:r>
            <a:endParaRPr lang="en-GB" sz="2400" dirty="0">
              <a:latin typeface="+mn-lt"/>
            </a:endParaRPr>
          </a:p>
          <a:p>
            <a:endParaRPr lang="en-GB" sz="2400" dirty="0">
              <a:latin typeface="+mn-lt"/>
            </a:endParaRPr>
          </a:p>
          <a:p>
            <a:r>
              <a:rPr lang="en-GB" sz="2400" b="1" i="0" dirty="0">
                <a:solidFill>
                  <a:srgbClr val="112250"/>
                </a:solidFill>
                <a:effectLst/>
                <a:latin typeface="+mn-lt"/>
              </a:rPr>
              <a:t>EU-level technical guidance on adapting buildings to climate change</a:t>
            </a:r>
          </a:p>
          <a:p>
            <a:r>
              <a:rPr lang="en-GB" sz="2400" dirty="0">
                <a:latin typeface="+mn-lt"/>
                <a:hlinkClick r:id="rId3"/>
              </a:rPr>
              <a:t>https://op.europa.eu/en/publication-detail/-/publication/7cca7ab9-cc5e-11ed-a05c-01aa75ed71a1/language-en</a:t>
            </a:r>
            <a:endParaRPr lang="en-GB" sz="2400" dirty="0">
              <a:latin typeface="+mn-lt"/>
            </a:endParaRPr>
          </a:p>
          <a:p>
            <a:pPr marL="0" indent="0">
              <a:buNone/>
            </a:pPr>
            <a:endParaRPr lang="en-GB" sz="2400" dirty="0">
              <a:latin typeface="+mn-lt"/>
            </a:endParaRPr>
          </a:p>
          <a:p>
            <a:pPr algn="l"/>
            <a:r>
              <a:rPr lang="en-GB" sz="2400" b="1" i="0" dirty="0">
                <a:solidFill>
                  <a:srgbClr val="112250"/>
                </a:solidFill>
                <a:effectLst/>
                <a:latin typeface="+mn-lt"/>
              </a:rPr>
              <a:t>EU-level technical guidance on adapting buildings to climate change - </a:t>
            </a:r>
            <a:r>
              <a:rPr lang="en-GB" sz="2400" b="1" i="0" dirty="0">
                <a:solidFill>
                  <a:srgbClr val="8890A1"/>
                </a:solidFill>
                <a:effectLst/>
                <a:latin typeface="+mn-lt"/>
              </a:rPr>
              <a:t>Best practice guidance</a:t>
            </a:r>
          </a:p>
          <a:p>
            <a:r>
              <a:rPr lang="en-GB" sz="2400" dirty="0">
                <a:latin typeface="+mn-lt"/>
                <a:hlinkClick r:id="rId4"/>
              </a:rPr>
              <a:t>https://op.europa.eu/en/publication-detail/-/publication/b175c9cb-cc5b-11ed-a05c-01aa75ed71a1/language-en</a:t>
            </a:r>
            <a:endParaRPr lang="en-GB" sz="2400" dirty="0">
              <a:latin typeface="+mn-lt"/>
            </a:endParaRPr>
          </a:p>
          <a:p>
            <a:endParaRPr lang="en-GB" dirty="0"/>
          </a:p>
        </p:txBody>
      </p:sp>
      <p:sp>
        <p:nvSpPr>
          <p:cNvPr id="4" name="Slide Number Placeholder 3">
            <a:extLst>
              <a:ext uri="{FF2B5EF4-FFF2-40B4-BE49-F238E27FC236}">
                <a16:creationId xmlns:a16="http://schemas.microsoft.com/office/drawing/2014/main" id="{D76F49FF-1171-7AF8-1A43-4D00D0D0F9BB}"/>
              </a:ext>
            </a:extLst>
          </p:cNvPr>
          <p:cNvSpPr>
            <a:spLocks noGrp="1"/>
          </p:cNvSpPr>
          <p:nvPr>
            <p:ph type="sldNum" sz="quarter" idx="12"/>
          </p:nvPr>
        </p:nvSpPr>
        <p:spPr/>
        <p:txBody>
          <a:bodyPr/>
          <a:lstStyle/>
          <a:p>
            <a:fld id="{F058363F-3D78-4EF0-A559-79D0F572B416}" type="slidenum">
              <a:rPr lang="en-US" smtClean="0"/>
              <a:t>2</a:t>
            </a:fld>
            <a:endParaRPr lang="en-US"/>
          </a:p>
        </p:txBody>
      </p:sp>
    </p:spTree>
    <p:extLst>
      <p:ext uri="{BB962C8B-B14F-4D97-AF65-F5344CB8AC3E}">
        <p14:creationId xmlns:p14="http://schemas.microsoft.com/office/powerpoint/2010/main" val="27317397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470B6-9A2F-9B3F-9631-D4D4B22EFFA4}"/>
              </a:ext>
            </a:extLst>
          </p:cNvPr>
          <p:cNvSpPr>
            <a:spLocks noGrp="1"/>
          </p:cNvSpPr>
          <p:nvPr>
            <p:ph type="title"/>
          </p:nvPr>
        </p:nvSpPr>
        <p:spPr>
          <a:xfrm>
            <a:off x="838200" y="365126"/>
            <a:ext cx="10515600" cy="734210"/>
          </a:xfrm>
        </p:spPr>
        <p:txBody>
          <a:bodyPr/>
          <a:lstStyle/>
          <a:p>
            <a:r>
              <a:rPr lang="en-GB" dirty="0"/>
              <a:t>Guidance</a:t>
            </a:r>
            <a:endParaRPr lang="en-MT" dirty="0"/>
          </a:p>
        </p:txBody>
      </p:sp>
      <p:sp>
        <p:nvSpPr>
          <p:cNvPr id="3" name="Content Placeholder 2">
            <a:extLst>
              <a:ext uri="{FF2B5EF4-FFF2-40B4-BE49-F238E27FC236}">
                <a16:creationId xmlns:a16="http://schemas.microsoft.com/office/drawing/2014/main" id="{C50E128C-2C2E-3982-4E59-1746EDA03A0C}"/>
              </a:ext>
            </a:extLst>
          </p:cNvPr>
          <p:cNvSpPr>
            <a:spLocks noGrp="1"/>
          </p:cNvSpPr>
          <p:nvPr>
            <p:ph idx="1"/>
          </p:nvPr>
        </p:nvSpPr>
        <p:spPr/>
        <p:txBody>
          <a:bodyPr/>
          <a:lstStyle/>
          <a:p>
            <a:r>
              <a:rPr lang="en-GB" sz="2400" b="1" i="0" dirty="0">
                <a:effectLst/>
                <a:latin typeface="inherit"/>
              </a:rPr>
              <a:t>Guidance on Integrating Climate Change and Biodiversity into Environmental Impact Assessment.</a:t>
            </a:r>
            <a:endParaRPr lang="en-GB" sz="2400" b="1" i="0" dirty="0">
              <a:effectLst/>
              <a:latin typeface="OpenSansB"/>
            </a:endParaRPr>
          </a:p>
          <a:p>
            <a:r>
              <a:rPr lang="it-IT" sz="2400" dirty="0">
                <a:hlinkClick r:id="rId2"/>
              </a:rPr>
              <a:t>https://climate-adapt.eea.europa.eu/en/metadata/guidances/guidance-on-integrating-climate-change-and-biodiversity-into-environmental-impact-assessment</a:t>
            </a:r>
            <a:endParaRPr lang="it-IT" sz="2400" dirty="0"/>
          </a:p>
          <a:p>
            <a:endParaRPr lang="en-MT" dirty="0"/>
          </a:p>
        </p:txBody>
      </p:sp>
      <p:sp>
        <p:nvSpPr>
          <p:cNvPr id="4" name="Slide Number Placeholder 3">
            <a:extLst>
              <a:ext uri="{FF2B5EF4-FFF2-40B4-BE49-F238E27FC236}">
                <a16:creationId xmlns:a16="http://schemas.microsoft.com/office/drawing/2014/main" id="{5CEBB594-CD02-464C-257A-6A555259ECEB}"/>
              </a:ext>
            </a:extLst>
          </p:cNvPr>
          <p:cNvSpPr>
            <a:spLocks noGrp="1"/>
          </p:cNvSpPr>
          <p:nvPr>
            <p:ph type="sldNum" sz="quarter" idx="12"/>
          </p:nvPr>
        </p:nvSpPr>
        <p:spPr/>
        <p:txBody>
          <a:bodyPr/>
          <a:lstStyle/>
          <a:p>
            <a:fld id="{F058363F-3D78-4EF0-A559-79D0F572B416}" type="slidenum">
              <a:rPr lang="en-US" smtClean="0"/>
              <a:t>3</a:t>
            </a:fld>
            <a:endParaRPr lang="en-US"/>
          </a:p>
        </p:txBody>
      </p:sp>
    </p:spTree>
    <p:extLst>
      <p:ext uri="{BB962C8B-B14F-4D97-AF65-F5344CB8AC3E}">
        <p14:creationId xmlns:p14="http://schemas.microsoft.com/office/powerpoint/2010/main" val="38211028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B9074A-0EAA-CE70-C211-18D37600A83C}"/>
              </a:ext>
            </a:extLst>
          </p:cNvPr>
          <p:cNvSpPr>
            <a:spLocks noGrp="1"/>
          </p:cNvSpPr>
          <p:nvPr>
            <p:ph type="title"/>
          </p:nvPr>
        </p:nvSpPr>
        <p:spPr>
          <a:xfrm>
            <a:off x="838200" y="365125"/>
            <a:ext cx="10515600" cy="672565"/>
          </a:xfrm>
        </p:spPr>
        <p:txBody>
          <a:bodyPr>
            <a:normAutofit fontScale="90000"/>
          </a:bodyPr>
          <a:lstStyle/>
          <a:p>
            <a:r>
              <a:rPr lang="en-GB" dirty="0"/>
              <a:t>Case Studies</a:t>
            </a:r>
            <a:endParaRPr lang="en-MT" dirty="0"/>
          </a:p>
        </p:txBody>
      </p:sp>
      <p:sp>
        <p:nvSpPr>
          <p:cNvPr id="3" name="Content Placeholder 2">
            <a:extLst>
              <a:ext uri="{FF2B5EF4-FFF2-40B4-BE49-F238E27FC236}">
                <a16:creationId xmlns:a16="http://schemas.microsoft.com/office/drawing/2014/main" id="{4B939CC9-4A94-D0BC-5112-D3557A869E64}"/>
              </a:ext>
            </a:extLst>
          </p:cNvPr>
          <p:cNvSpPr>
            <a:spLocks noGrp="1"/>
          </p:cNvSpPr>
          <p:nvPr>
            <p:ph idx="1"/>
          </p:nvPr>
        </p:nvSpPr>
        <p:spPr>
          <a:xfrm>
            <a:off x="838200" y="1335639"/>
            <a:ext cx="10515600" cy="4841323"/>
          </a:xfrm>
        </p:spPr>
        <p:txBody>
          <a:bodyPr>
            <a:normAutofit fontScale="62500" lnSpcReduction="20000"/>
          </a:bodyPr>
          <a:lstStyle/>
          <a:p>
            <a:r>
              <a:rPr lang="en-GB" b="1" i="0" dirty="0">
                <a:solidFill>
                  <a:srgbClr val="005C96"/>
                </a:solidFill>
                <a:effectLst/>
                <a:latin typeface="inherit"/>
              </a:rPr>
              <a:t>Climate-Proofing Social Housing Landscapes – Groundwork London and Hammersmith &amp; Fulham Council</a:t>
            </a:r>
            <a:endParaRPr lang="en-GB" b="1" i="0" dirty="0">
              <a:solidFill>
                <a:srgbClr val="005C96"/>
              </a:solidFill>
              <a:effectLst/>
              <a:latin typeface="OpenSansB"/>
            </a:endParaRPr>
          </a:p>
          <a:p>
            <a:r>
              <a:rPr lang="it-IT" dirty="0">
                <a:hlinkClick r:id="rId2"/>
              </a:rPr>
              <a:t>https://climate-adapt.eea.europa.eu/en/metadata/case-studies/climate-proofing-social-housing-landscapes-2013-groundwork-london-and-hammersmith-fulham-council</a:t>
            </a:r>
            <a:endParaRPr lang="it-IT" dirty="0"/>
          </a:p>
          <a:p>
            <a:pPr marL="0" indent="0">
              <a:buNone/>
            </a:pPr>
            <a:endParaRPr lang="it-IT" dirty="0"/>
          </a:p>
          <a:p>
            <a:r>
              <a:rPr lang="en-GB" b="1" i="0" dirty="0">
                <a:solidFill>
                  <a:srgbClr val="005C96"/>
                </a:solidFill>
                <a:effectLst/>
                <a:latin typeface="inherit"/>
              </a:rPr>
              <a:t>Four pillars to Hamburg’s Green Roof Strategy: financial incentive, dialogue, regulation, and science</a:t>
            </a:r>
            <a:endParaRPr lang="en-GB" b="1" i="0" dirty="0">
              <a:solidFill>
                <a:srgbClr val="005C96"/>
              </a:solidFill>
              <a:effectLst/>
              <a:latin typeface="OpenSansB"/>
            </a:endParaRPr>
          </a:p>
          <a:p>
            <a:r>
              <a:rPr lang="it-IT" dirty="0">
                <a:hlinkClick r:id="rId3"/>
              </a:rPr>
              <a:t>https://climate-adapt.eea.europa.eu/en/metadata/case-studies/four-pillars-to-hamburg2019s-green-roof-strategy-financial-incentive-dialogue-regulation-and-science</a:t>
            </a:r>
            <a:endParaRPr lang="it-IT" dirty="0"/>
          </a:p>
          <a:p>
            <a:pPr marL="0" indent="0">
              <a:buNone/>
            </a:pPr>
            <a:endParaRPr lang="it-IT" dirty="0"/>
          </a:p>
          <a:p>
            <a:r>
              <a:rPr lang="en-GB" b="1" i="0" dirty="0">
                <a:solidFill>
                  <a:srgbClr val="005C96"/>
                </a:solidFill>
                <a:effectLst/>
                <a:latin typeface="inherit"/>
              </a:rPr>
              <a:t>Green roofs in Basel, Switzerland: combining mitigation and adaptation measures</a:t>
            </a:r>
            <a:endParaRPr lang="en-GB" b="1" i="0" dirty="0">
              <a:solidFill>
                <a:srgbClr val="005C96"/>
              </a:solidFill>
              <a:effectLst/>
              <a:latin typeface="OpenSansB"/>
            </a:endParaRPr>
          </a:p>
          <a:p>
            <a:r>
              <a:rPr lang="it-IT" dirty="0">
                <a:hlinkClick r:id="rId4"/>
              </a:rPr>
              <a:t>https://climate-adapt.eea.europa.eu/en/metadata/case-studies/green-roofs-in-basel-switzerland-combining-mitigation-and-adaptation-measures-1</a:t>
            </a:r>
            <a:endParaRPr lang="it-IT" dirty="0"/>
          </a:p>
          <a:p>
            <a:pPr marL="0" indent="0">
              <a:buNone/>
            </a:pPr>
            <a:endParaRPr lang="it-IT" dirty="0"/>
          </a:p>
          <a:p>
            <a:r>
              <a:rPr lang="en-GB" b="1" i="0" dirty="0">
                <a:solidFill>
                  <a:srgbClr val="005C96"/>
                </a:solidFill>
                <a:effectLst/>
                <a:latin typeface="inherit"/>
              </a:rPr>
              <a:t>White roof, innovative solar shadings and bioclimatic design in Madrid</a:t>
            </a:r>
            <a:endParaRPr lang="en-GB" b="1" i="0" dirty="0">
              <a:solidFill>
                <a:srgbClr val="005C96"/>
              </a:solidFill>
              <a:effectLst/>
              <a:latin typeface="OpenSansB"/>
            </a:endParaRPr>
          </a:p>
          <a:p>
            <a:r>
              <a:rPr lang="it-IT" dirty="0"/>
              <a:t>https://climate-adapt.eea.europa.eu/en/metadata/case-studies/white-roof-innovative-solar-shadings-and-bioclimatic-design-in-madrid</a:t>
            </a:r>
          </a:p>
          <a:p>
            <a:pPr marL="0" indent="0">
              <a:buNone/>
            </a:pPr>
            <a:endParaRPr lang="it-IT" dirty="0"/>
          </a:p>
          <a:p>
            <a:endParaRPr lang="en-MT" dirty="0"/>
          </a:p>
        </p:txBody>
      </p:sp>
      <p:sp>
        <p:nvSpPr>
          <p:cNvPr id="4" name="Slide Number Placeholder 3">
            <a:extLst>
              <a:ext uri="{FF2B5EF4-FFF2-40B4-BE49-F238E27FC236}">
                <a16:creationId xmlns:a16="http://schemas.microsoft.com/office/drawing/2014/main" id="{DA826CE3-0826-C49A-14D4-DB2FE7C88847}"/>
              </a:ext>
            </a:extLst>
          </p:cNvPr>
          <p:cNvSpPr>
            <a:spLocks noGrp="1"/>
          </p:cNvSpPr>
          <p:nvPr>
            <p:ph type="sldNum" sz="quarter" idx="12"/>
          </p:nvPr>
        </p:nvSpPr>
        <p:spPr/>
        <p:txBody>
          <a:bodyPr/>
          <a:lstStyle/>
          <a:p>
            <a:fld id="{F058363F-3D78-4EF0-A559-79D0F572B416}" type="slidenum">
              <a:rPr lang="en-US" smtClean="0"/>
              <a:t>4</a:t>
            </a:fld>
            <a:endParaRPr lang="en-US"/>
          </a:p>
        </p:txBody>
      </p:sp>
    </p:spTree>
    <p:extLst>
      <p:ext uri="{BB962C8B-B14F-4D97-AF65-F5344CB8AC3E}">
        <p14:creationId xmlns:p14="http://schemas.microsoft.com/office/powerpoint/2010/main" val="925530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FAE5DB-1A74-AF69-98D1-C5FD8BE35358}"/>
              </a:ext>
            </a:extLst>
          </p:cNvPr>
          <p:cNvSpPr>
            <a:spLocks noGrp="1"/>
          </p:cNvSpPr>
          <p:nvPr>
            <p:ph type="title"/>
          </p:nvPr>
        </p:nvSpPr>
        <p:spPr>
          <a:xfrm>
            <a:off x="838200" y="365125"/>
            <a:ext cx="10515600" cy="970515"/>
          </a:xfrm>
        </p:spPr>
        <p:txBody>
          <a:bodyPr/>
          <a:lstStyle/>
          <a:p>
            <a:r>
              <a:rPr lang="en-GB" dirty="0"/>
              <a:t>RESOURCES: IPCC</a:t>
            </a:r>
            <a:endParaRPr lang="en-MT" dirty="0"/>
          </a:p>
        </p:txBody>
      </p:sp>
      <p:sp>
        <p:nvSpPr>
          <p:cNvPr id="3" name="Content Placeholder 2">
            <a:extLst>
              <a:ext uri="{FF2B5EF4-FFF2-40B4-BE49-F238E27FC236}">
                <a16:creationId xmlns:a16="http://schemas.microsoft.com/office/drawing/2014/main" id="{290F04A9-4886-1C18-8D74-09DC0429D388}"/>
              </a:ext>
            </a:extLst>
          </p:cNvPr>
          <p:cNvSpPr>
            <a:spLocks noGrp="1"/>
          </p:cNvSpPr>
          <p:nvPr>
            <p:ph idx="1"/>
          </p:nvPr>
        </p:nvSpPr>
        <p:spPr/>
        <p:txBody>
          <a:bodyPr>
            <a:normAutofit/>
          </a:bodyPr>
          <a:lstStyle/>
          <a:p>
            <a:r>
              <a:rPr lang="it-IT" dirty="0">
                <a:solidFill>
                  <a:srgbClr val="C00000"/>
                </a:solidFill>
              </a:rPr>
              <a:t>IPCC: International Panel for Climate Change</a:t>
            </a:r>
          </a:p>
          <a:p>
            <a:pPr marL="0" indent="0">
              <a:buNone/>
            </a:pPr>
            <a:endParaRPr lang="it-IT" dirty="0">
              <a:solidFill>
                <a:srgbClr val="C00000"/>
              </a:solidFill>
            </a:endParaRPr>
          </a:p>
          <a:p>
            <a:r>
              <a:rPr lang="it-IT" dirty="0">
                <a:hlinkClick r:id="rId2"/>
              </a:rPr>
              <a:t>https://www.ipcc.ch/report/ar5/wg3/buildings/</a:t>
            </a:r>
            <a:endParaRPr lang="it-IT" dirty="0"/>
          </a:p>
          <a:p>
            <a:r>
              <a:rPr lang="it-IT" dirty="0">
                <a:hlinkClick r:id="rId3"/>
              </a:rPr>
              <a:t>https://www.ipcc.ch/site/assets/uploads/2018/02/ipcc_wg3_ar5_chapter9.pdf</a:t>
            </a:r>
            <a:endParaRPr lang="it-IT" dirty="0"/>
          </a:p>
          <a:p>
            <a:endParaRPr lang="it-IT" dirty="0"/>
          </a:p>
          <a:p>
            <a:endParaRPr lang="it-IT" dirty="0"/>
          </a:p>
          <a:p>
            <a:endParaRPr lang="en-MT" dirty="0"/>
          </a:p>
        </p:txBody>
      </p:sp>
      <p:sp>
        <p:nvSpPr>
          <p:cNvPr id="4" name="Slide Number Placeholder 3">
            <a:extLst>
              <a:ext uri="{FF2B5EF4-FFF2-40B4-BE49-F238E27FC236}">
                <a16:creationId xmlns:a16="http://schemas.microsoft.com/office/drawing/2014/main" id="{76DD2D10-0AF7-A014-38FB-FD9DB674DB84}"/>
              </a:ext>
            </a:extLst>
          </p:cNvPr>
          <p:cNvSpPr>
            <a:spLocks noGrp="1"/>
          </p:cNvSpPr>
          <p:nvPr>
            <p:ph type="sldNum" sz="quarter" idx="12"/>
          </p:nvPr>
        </p:nvSpPr>
        <p:spPr/>
        <p:txBody>
          <a:bodyPr/>
          <a:lstStyle/>
          <a:p>
            <a:fld id="{F058363F-3D78-4EF0-A559-79D0F572B416}" type="slidenum">
              <a:rPr lang="en-US" smtClean="0"/>
              <a:t>5</a:t>
            </a:fld>
            <a:endParaRPr lang="en-US"/>
          </a:p>
        </p:txBody>
      </p:sp>
    </p:spTree>
    <p:extLst>
      <p:ext uri="{BB962C8B-B14F-4D97-AF65-F5344CB8AC3E}">
        <p14:creationId xmlns:p14="http://schemas.microsoft.com/office/powerpoint/2010/main" val="1824686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597994-918C-1CD4-ACDB-33532991804D}"/>
              </a:ext>
            </a:extLst>
          </p:cNvPr>
          <p:cNvSpPr>
            <a:spLocks noGrp="1"/>
          </p:cNvSpPr>
          <p:nvPr>
            <p:ph type="title"/>
          </p:nvPr>
        </p:nvSpPr>
        <p:spPr>
          <a:xfrm>
            <a:off x="838200" y="365126"/>
            <a:ext cx="10515600" cy="867774"/>
          </a:xfrm>
        </p:spPr>
        <p:txBody>
          <a:bodyPr/>
          <a:lstStyle/>
          <a:p>
            <a:r>
              <a:rPr lang="en-GB" dirty="0"/>
              <a:t>RESOURCES: World GBC</a:t>
            </a:r>
            <a:endParaRPr lang="en-MT" dirty="0"/>
          </a:p>
        </p:txBody>
      </p:sp>
      <p:sp>
        <p:nvSpPr>
          <p:cNvPr id="3" name="Content Placeholder 2">
            <a:extLst>
              <a:ext uri="{FF2B5EF4-FFF2-40B4-BE49-F238E27FC236}">
                <a16:creationId xmlns:a16="http://schemas.microsoft.com/office/drawing/2014/main" id="{60CA6787-2EAC-8D52-A5A8-67715009E4A0}"/>
              </a:ext>
            </a:extLst>
          </p:cNvPr>
          <p:cNvSpPr>
            <a:spLocks noGrp="1"/>
          </p:cNvSpPr>
          <p:nvPr>
            <p:ph idx="1"/>
          </p:nvPr>
        </p:nvSpPr>
        <p:spPr/>
        <p:txBody>
          <a:bodyPr/>
          <a:lstStyle/>
          <a:p>
            <a:pPr marL="0" indent="0">
              <a:buNone/>
            </a:pPr>
            <a:r>
              <a:rPr lang="en-GB" b="1" i="0" dirty="0">
                <a:solidFill>
                  <a:srgbClr val="C00000"/>
                </a:solidFill>
                <a:effectLst/>
                <a:latin typeface="Roboto" panose="02000000000000000000" pitchFamily="2" charset="0"/>
              </a:rPr>
              <a:t>Climate Change Resilience in the Built Environment guide</a:t>
            </a:r>
          </a:p>
          <a:p>
            <a:pPr marL="0" indent="0">
              <a:buNone/>
            </a:pPr>
            <a:r>
              <a:rPr lang="en-GB" b="1" dirty="0">
                <a:solidFill>
                  <a:srgbClr val="C00000"/>
                </a:solidFill>
                <a:latin typeface="Roboto" panose="02000000000000000000" pitchFamily="2" charset="0"/>
              </a:rPr>
              <a:t>WORLD GBC</a:t>
            </a:r>
          </a:p>
          <a:p>
            <a:endParaRPr lang="en-GB" b="1" i="0" dirty="0">
              <a:solidFill>
                <a:srgbClr val="000000"/>
              </a:solidFill>
              <a:effectLst/>
              <a:latin typeface="Roboto" panose="02000000000000000000" pitchFamily="2" charset="0"/>
            </a:endParaRPr>
          </a:p>
          <a:p>
            <a:r>
              <a:rPr lang="it-IT" dirty="0">
                <a:hlinkClick r:id="rId2"/>
              </a:rPr>
              <a:t>https://worldgbc.org/article/climate-change-resilience-in-the-built-environment-guide/</a:t>
            </a:r>
            <a:endParaRPr lang="it-IT" dirty="0"/>
          </a:p>
          <a:p>
            <a:r>
              <a:rPr lang="it-IT" dirty="0">
                <a:hlinkClick r:id="rId3"/>
              </a:rPr>
              <a:t>https://drive.google.com/file/d/1dSmqifTvdyNAHGwuVK_kForRLnAxx0hI/view</a:t>
            </a:r>
            <a:endParaRPr lang="it-IT" dirty="0"/>
          </a:p>
          <a:p>
            <a:endParaRPr lang="it-IT" dirty="0"/>
          </a:p>
          <a:p>
            <a:endParaRPr lang="en-MT" dirty="0"/>
          </a:p>
        </p:txBody>
      </p:sp>
      <p:sp>
        <p:nvSpPr>
          <p:cNvPr id="4" name="Slide Number Placeholder 3">
            <a:extLst>
              <a:ext uri="{FF2B5EF4-FFF2-40B4-BE49-F238E27FC236}">
                <a16:creationId xmlns:a16="http://schemas.microsoft.com/office/drawing/2014/main" id="{76955772-A96C-414B-7D33-C93C95C92FC5}"/>
              </a:ext>
            </a:extLst>
          </p:cNvPr>
          <p:cNvSpPr>
            <a:spLocks noGrp="1"/>
          </p:cNvSpPr>
          <p:nvPr>
            <p:ph type="sldNum" sz="quarter" idx="12"/>
          </p:nvPr>
        </p:nvSpPr>
        <p:spPr/>
        <p:txBody>
          <a:bodyPr/>
          <a:lstStyle/>
          <a:p>
            <a:fld id="{F058363F-3D78-4EF0-A559-79D0F572B416}" type="slidenum">
              <a:rPr lang="en-US" smtClean="0"/>
              <a:t>6</a:t>
            </a:fld>
            <a:endParaRPr lang="en-US"/>
          </a:p>
        </p:txBody>
      </p:sp>
    </p:spTree>
    <p:extLst>
      <p:ext uri="{BB962C8B-B14F-4D97-AF65-F5344CB8AC3E}">
        <p14:creationId xmlns:p14="http://schemas.microsoft.com/office/powerpoint/2010/main" val="30317478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287675-0F1A-8B9E-FA13-F5406770F38D}"/>
              </a:ext>
            </a:extLst>
          </p:cNvPr>
          <p:cNvSpPr>
            <a:spLocks noGrp="1"/>
          </p:cNvSpPr>
          <p:nvPr>
            <p:ph type="title"/>
          </p:nvPr>
        </p:nvSpPr>
        <p:spPr>
          <a:xfrm>
            <a:off x="838200" y="365125"/>
            <a:ext cx="10515600" cy="759895"/>
          </a:xfrm>
        </p:spPr>
        <p:txBody>
          <a:bodyPr/>
          <a:lstStyle/>
          <a:p>
            <a:r>
              <a:rPr lang="en-GB" dirty="0"/>
              <a:t>RESOURCES: World GBC</a:t>
            </a:r>
            <a:endParaRPr lang="en-MT" dirty="0"/>
          </a:p>
        </p:txBody>
      </p:sp>
      <p:sp>
        <p:nvSpPr>
          <p:cNvPr id="3" name="Content Placeholder 2">
            <a:extLst>
              <a:ext uri="{FF2B5EF4-FFF2-40B4-BE49-F238E27FC236}">
                <a16:creationId xmlns:a16="http://schemas.microsoft.com/office/drawing/2014/main" id="{594DC40E-9BF0-902D-D63A-26D7C8CEB671}"/>
              </a:ext>
            </a:extLst>
          </p:cNvPr>
          <p:cNvSpPr>
            <a:spLocks noGrp="1"/>
          </p:cNvSpPr>
          <p:nvPr>
            <p:ph idx="1"/>
          </p:nvPr>
        </p:nvSpPr>
        <p:spPr/>
        <p:txBody>
          <a:bodyPr/>
          <a:lstStyle/>
          <a:p>
            <a:r>
              <a:rPr lang="it-IT" sz="2400" dirty="0">
                <a:solidFill>
                  <a:srgbClr val="C00000"/>
                </a:solidFill>
              </a:rPr>
              <a:t>World GBC:</a:t>
            </a:r>
          </a:p>
          <a:p>
            <a:r>
              <a:rPr lang="en-GB" sz="2400" i="0" dirty="0">
                <a:solidFill>
                  <a:srgbClr val="C00000"/>
                </a:solidFill>
                <a:effectLst/>
                <a:latin typeface="Roboto" panose="02000000000000000000" pitchFamily="2" charset="0"/>
              </a:rPr>
              <a:t>Implications of IPCC report for built environment: urgency to scale existing solutions now for a liveable future</a:t>
            </a:r>
          </a:p>
          <a:p>
            <a:endParaRPr lang="it-IT" sz="2400" dirty="0"/>
          </a:p>
          <a:p>
            <a:r>
              <a:rPr lang="it-IT" sz="2400" dirty="0">
                <a:hlinkClick r:id="rId2"/>
              </a:rPr>
              <a:t>https://worldgbc.org/article/implications-ipcc-report-built-environment/</a:t>
            </a:r>
            <a:endParaRPr lang="it-IT" sz="2400" dirty="0"/>
          </a:p>
          <a:p>
            <a:r>
              <a:rPr lang="it-IT" sz="2400" dirty="0">
                <a:hlinkClick r:id="rId3"/>
              </a:rPr>
              <a:t>https://www.ipcc.ch/report/ar6/syr/downloads/report/IPCC_AR6_SYR_LongerReport.pdf</a:t>
            </a:r>
            <a:endParaRPr lang="it-IT" sz="2400" dirty="0"/>
          </a:p>
          <a:p>
            <a:endParaRPr lang="en-MT" dirty="0"/>
          </a:p>
        </p:txBody>
      </p:sp>
      <p:sp>
        <p:nvSpPr>
          <p:cNvPr id="4" name="Slide Number Placeholder 3">
            <a:extLst>
              <a:ext uri="{FF2B5EF4-FFF2-40B4-BE49-F238E27FC236}">
                <a16:creationId xmlns:a16="http://schemas.microsoft.com/office/drawing/2014/main" id="{86692A8C-16FF-0DAF-35F3-569237D09311}"/>
              </a:ext>
            </a:extLst>
          </p:cNvPr>
          <p:cNvSpPr>
            <a:spLocks noGrp="1"/>
          </p:cNvSpPr>
          <p:nvPr>
            <p:ph type="sldNum" sz="quarter" idx="12"/>
          </p:nvPr>
        </p:nvSpPr>
        <p:spPr/>
        <p:txBody>
          <a:bodyPr/>
          <a:lstStyle/>
          <a:p>
            <a:fld id="{F058363F-3D78-4EF0-A559-79D0F572B416}" type="slidenum">
              <a:rPr lang="en-US" smtClean="0"/>
              <a:t>7</a:t>
            </a:fld>
            <a:endParaRPr lang="en-US"/>
          </a:p>
        </p:txBody>
      </p:sp>
    </p:spTree>
    <p:extLst>
      <p:ext uri="{BB962C8B-B14F-4D97-AF65-F5344CB8AC3E}">
        <p14:creationId xmlns:p14="http://schemas.microsoft.com/office/powerpoint/2010/main" val="13886440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46E60E-05B2-16BC-6760-5D2E31192B6F}"/>
              </a:ext>
            </a:extLst>
          </p:cNvPr>
          <p:cNvSpPr>
            <a:spLocks noGrp="1"/>
          </p:cNvSpPr>
          <p:nvPr>
            <p:ph type="title"/>
          </p:nvPr>
        </p:nvSpPr>
        <p:spPr>
          <a:xfrm>
            <a:off x="838200" y="365125"/>
            <a:ext cx="10515600" cy="1016749"/>
          </a:xfrm>
        </p:spPr>
        <p:txBody>
          <a:bodyPr/>
          <a:lstStyle/>
          <a:p>
            <a:r>
              <a:rPr lang="en-GB" dirty="0"/>
              <a:t>RESOURCES:</a:t>
            </a:r>
            <a:endParaRPr lang="en-MT" dirty="0"/>
          </a:p>
        </p:txBody>
      </p:sp>
      <p:sp>
        <p:nvSpPr>
          <p:cNvPr id="3" name="Content Placeholder 2">
            <a:extLst>
              <a:ext uri="{FF2B5EF4-FFF2-40B4-BE49-F238E27FC236}">
                <a16:creationId xmlns:a16="http://schemas.microsoft.com/office/drawing/2014/main" id="{52FDBB28-688B-71C0-8A18-1B4600B9F50C}"/>
              </a:ext>
            </a:extLst>
          </p:cNvPr>
          <p:cNvSpPr>
            <a:spLocks noGrp="1"/>
          </p:cNvSpPr>
          <p:nvPr>
            <p:ph idx="1"/>
          </p:nvPr>
        </p:nvSpPr>
        <p:spPr/>
        <p:txBody>
          <a:bodyPr/>
          <a:lstStyle/>
          <a:p>
            <a:r>
              <a:rPr lang="it-IT" sz="2400" dirty="0">
                <a:hlinkClick r:id="rId2"/>
              </a:rPr>
              <a:t>https://www.arup.com/services/climate-and-sustainability-services/climate-change-resilience-and-adaptation</a:t>
            </a:r>
            <a:endParaRPr lang="it-IT" sz="2400" dirty="0"/>
          </a:p>
          <a:p>
            <a:endParaRPr lang="it-IT" sz="2400" dirty="0"/>
          </a:p>
          <a:p>
            <a:r>
              <a:rPr lang="it-IT" sz="2400" dirty="0">
                <a:hlinkClick r:id="rId3"/>
              </a:rPr>
              <a:t>https://www.ramboll.com/water/urban-coastal-climate-adaptation</a:t>
            </a:r>
            <a:endParaRPr lang="it-IT" sz="2400" dirty="0"/>
          </a:p>
          <a:p>
            <a:endParaRPr lang="it-IT" sz="2400" dirty="0"/>
          </a:p>
          <a:p>
            <a:r>
              <a:rPr lang="it-IT" sz="2400" dirty="0">
                <a:hlinkClick r:id="rId4"/>
              </a:rPr>
              <a:t>https://www.mottmac.com/climate-change/climate-resilience</a:t>
            </a:r>
            <a:endParaRPr lang="it-IT" sz="2400" dirty="0"/>
          </a:p>
          <a:p>
            <a:endParaRPr lang="it-IT" dirty="0"/>
          </a:p>
          <a:p>
            <a:endParaRPr lang="it-IT" dirty="0"/>
          </a:p>
          <a:p>
            <a:endParaRPr lang="it-IT" dirty="0"/>
          </a:p>
          <a:p>
            <a:endParaRPr lang="en-MT" dirty="0"/>
          </a:p>
        </p:txBody>
      </p:sp>
      <p:sp>
        <p:nvSpPr>
          <p:cNvPr id="4" name="Slide Number Placeholder 3">
            <a:extLst>
              <a:ext uri="{FF2B5EF4-FFF2-40B4-BE49-F238E27FC236}">
                <a16:creationId xmlns:a16="http://schemas.microsoft.com/office/drawing/2014/main" id="{254518C2-D4C2-DE99-A571-840B4640AC5C}"/>
              </a:ext>
            </a:extLst>
          </p:cNvPr>
          <p:cNvSpPr>
            <a:spLocks noGrp="1"/>
          </p:cNvSpPr>
          <p:nvPr>
            <p:ph type="sldNum" sz="quarter" idx="12"/>
          </p:nvPr>
        </p:nvSpPr>
        <p:spPr/>
        <p:txBody>
          <a:bodyPr/>
          <a:lstStyle/>
          <a:p>
            <a:fld id="{F058363F-3D78-4EF0-A559-79D0F572B416}" type="slidenum">
              <a:rPr lang="en-US" smtClean="0"/>
              <a:t>8</a:t>
            </a:fld>
            <a:endParaRPr lang="en-US"/>
          </a:p>
        </p:txBody>
      </p:sp>
    </p:spTree>
    <p:extLst>
      <p:ext uri="{BB962C8B-B14F-4D97-AF65-F5344CB8AC3E}">
        <p14:creationId xmlns:p14="http://schemas.microsoft.com/office/powerpoint/2010/main" val="340395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9524D5-903F-7B40-923F-843D209BB36D}"/>
              </a:ext>
            </a:extLst>
          </p:cNvPr>
          <p:cNvSpPr>
            <a:spLocks noGrp="1"/>
          </p:cNvSpPr>
          <p:nvPr>
            <p:ph type="title"/>
          </p:nvPr>
        </p:nvSpPr>
        <p:spPr>
          <a:xfrm>
            <a:off x="838200" y="365125"/>
            <a:ext cx="10515600" cy="785581"/>
          </a:xfrm>
        </p:spPr>
        <p:txBody>
          <a:bodyPr/>
          <a:lstStyle/>
          <a:p>
            <a:r>
              <a:rPr lang="en-GB" dirty="0"/>
              <a:t>RESOURCES: Videos</a:t>
            </a:r>
            <a:endParaRPr lang="en-MT" dirty="0"/>
          </a:p>
        </p:txBody>
      </p:sp>
      <p:sp>
        <p:nvSpPr>
          <p:cNvPr id="3" name="Content Placeholder 2">
            <a:extLst>
              <a:ext uri="{FF2B5EF4-FFF2-40B4-BE49-F238E27FC236}">
                <a16:creationId xmlns:a16="http://schemas.microsoft.com/office/drawing/2014/main" id="{26D52D69-D1F4-9407-82A5-D1FFC978B0D2}"/>
              </a:ext>
            </a:extLst>
          </p:cNvPr>
          <p:cNvSpPr>
            <a:spLocks noGrp="1"/>
          </p:cNvSpPr>
          <p:nvPr>
            <p:ph idx="1"/>
          </p:nvPr>
        </p:nvSpPr>
        <p:spPr>
          <a:xfrm>
            <a:off x="838200" y="1428108"/>
            <a:ext cx="10515600" cy="4748855"/>
          </a:xfrm>
        </p:spPr>
        <p:txBody>
          <a:bodyPr/>
          <a:lstStyle/>
          <a:p>
            <a:r>
              <a:rPr lang="it-IT" dirty="0">
                <a:hlinkClick r:id="rId2"/>
              </a:rPr>
              <a:t>https://www.youtube.com/watch?v=tn0IYD3D31U</a:t>
            </a:r>
            <a:endParaRPr lang="it-IT" dirty="0"/>
          </a:p>
          <a:p>
            <a:endParaRPr lang="it-IT" dirty="0"/>
          </a:p>
          <a:p>
            <a:r>
              <a:rPr lang="it-IT" dirty="0">
                <a:hlinkClick r:id="rId3"/>
              </a:rPr>
              <a:t>https://www.youtube.com/watch?v=lTF8tNnouwI</a:t>
            </a:r>
            <a:endParaRPr lang="it-IT" dirty="0"/>
          </a:p>
          <a:p>
            <a:endParaRPr lang="it-IT" dirty="0"/>
          </a:p>
          <a:p>
            <a:r>
              <a:rPr lang="it-IT" dirty="0">
                <a:hlinkClick r:id="rId4"/>
              </a:rPr>
              <a:t>https://www.youtube.com/watch?v=VX5ku0LbMMk</a:t>
            </a:r>
            <a:endParaRPr lang="it-IT" dirty="0"/>
          </a:p>
          <a:p>
            <a:endParaRPr lang="it-IT" dirty="0"/>
          </a:p>
          <a:p>
            <a:r>
              <a:rPr lang="it-IT" dirty="0">
                <a:hlinkClick r:id="rId5"/>
              </a:rPr>
              <a:t>https://www.youtube.com/watch?v=OOd4vOKPzEg</a:t>
            </a:r>
            <a:endParaRPr lang="it-IT" dirty="0"/>
          </a:p>
          <a:p>
            <a:endParaRPr lang="it-IT" dirty="0"/>
          </a:p>
          <a:p>
            <a:r>
              <a:rPr lang="it-IT" dirty="0">
                <a:hlinkClick r:id="rId6"/>
              </a:rPr>
              <a:t>https://www.youtube.com/watch?v=wUEi5K6r2xs</a:t>
            </a:r>
            <a:endParaRPr lang="it-IT" dirty="0"/>
          </a:p>
          <a:p>
            <a:endParaRPr lang="en-MT" dirty="0"/>
          </a:p>
        </p:txBody>
      </p:sp>
      <p:sp>
        <p:nvSpPr>
          <p:cNvPr id="4" name="Slide Number Placeholder 3">
            <a:extLst>
              <a:ext uri="{FF2B5EF4-FFF2-40B4-BE49-F238E27FC236}">
                <a16:creationId xmlns:a16="http://schemas.microsoft.com/office/drawing/2014/main" id="{055C0741-BEE1-F490-D8EF-7F534C3FC531}"/>
              </a:ext>
            </a:extLst>
          </p:cNvPr>
          <p:cNvSpPr>
            <a:spLocks noGrp="1"/>
          </p:cNvSpPr>
          <p:nvPr>
            <p:ph type="sldNum" sz="quarter" idx="12"/>
          </p:nvPr>
        </p:nvSpPr>
        <p:spPr/>
        <p:txBody>
          <a:bodyPr/>
          <a:lstStyle/>
          <a:p>
            <a:fld id="{F058363F-3D78-4EF0-A559-79D0F572B416}" type="slidenum">
              <a:rPr lang="en-US" smtClean="0"/>
              <a:t>9</a:t>
            </a:fld>
            <a:endParaRPr lang="en-US"/>
          </a:p>
        </p:txBody>
      </p:sp>
    </p:spTree>
    <p:extLst>
      <p:ext uri="{BB962C8B-B14F-4D97-AF65-F5344CB8AC3E}">
        <p14:creationId xmlns:p14="http://schemas.microsoft.com/office/powerpoint/2010/main" val="21902047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408</TotalTime>
  <Words>664</Words>
  <Application>Microsoft Office PowerPoint</Application>
  <PresentationFormat>Widescreen</PresentationFormat>
  <Paragraphs>89</Paragraphs>
  <Slides>10</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Arial Rounded MT Bold</vt:lpstr>
      <vt:lpstr>Calibri</vt:lpstr>
      <vt:lpstr>inherit</vt:lpstr>
      <vt:lpstr>OpenSansB</vt:lpstr>
      <vt:lpstr>Roboto</vt:lpstr>
      <vt:lpstr>Office Theme</vt:lpstr>
      <vt:lpstr>Study Unit No: </vt:lpstr>
      <vt:lpstr>RESOURCES: EU Technical Guidance</vt:lpstr>
      <vt:lpstr>Guidance</vt:lpstr>
      <vt:lpstr>Case Studies</vt:lpstr>
      <vt:lpstr>RESOURCES: IPCC</vt:lpstr>
      <vt:lpstr>RESOURCES: World GBC</vt:lpstr>
      <vt:lpstr>RESOURCES: World GBC</vt:lpstr>
      <vt:lpstr>RESOURCES:</vt:lpstr>
      <vt:lpstr>RESOURCES: Videos</vt:lpstr>
      <vt:lpstr>RESOURCES: Videos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Chameera Randil</dc:creator>
  <cp:lastModifiedBy>Ruben Paul BORG</cp:lastModifiedBy>
  <cp:revision>9</cp:revision>
  <dcterms:created xsi:type="dcterms:W3CDTF">2020-11-24T13:43:38Z</dcterms:created>
  <dcterms:modified xsi:type="dcterms:W3CDTF">2023-10-26T04:24:19Z</dcterms:modified>
</cp:coreProperties>
</file>